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290"/>
  </p:notesMasterIdLst>
  <p:handoutMasterIdLst>
    <p:handoutMasterId r:id="rId291"/>
  </p:handoutMasterIdLst>
  <p:sldIdLst>
    <p:sldId id="2776" r:id="rId3"/>
    <p:sldId id="1810" r:id="rId4"/>
    <p:sldId id="2366" r:id="rId5"/>
    <p:sldId id="2376" r:id="rId6"/>
    <p:sldId id="2377" r:id="rId7"/>
    <p:sldId id="2367" r:id="rId8"/>
    <p:sldId id="2092" r:id="rId9"/>
    <p:sldId id="2093" r:id="rId10"/>
    <p:sldId id="2094" r:id="rId11"/>
    <p:sldId id="2095" r:id="rId12"/>
    <p:sldId id="2096" r:id="rId13"/>
    <p:sldId id="2099" r:id="rId14"/>
    <p:sldId id="2100" r:id="rId15"/>
    <p:sldId id="2102" r:id="rId16"/>
    <p:sldId id="2368" r:id="rId17"/>
    <p:sldId id="2105" r:id="rId18"/>
    <p:sldId id="2106" r:id="rId19"/>
    <p:sldId id="2107" r:id="rId20"/>
    <p:sldId id="2108" r:id="rId21"/>
    <p:sldId id="2109" r:id="rId22"/>
    <p:sldId id="2115" r:id="rId23"/>
    <p:sldId id="2117" r:id="rId24"/>
    <p:sldId id="2119" r:id="rId25"/>
    <p:sldId id="2120" r:id="rId26"/>
    <p:sldId id="2121" r:id="rId27"/>
    <p:sldId id="2123" r:id="rId28"/>
    <p:sldId id="2125" r:id="rId29"/>
    <p:sldId id="2126" r:id="rId30"/>
    <p:sldId id="2127" r:id="rId31"/>
    <p:sldId id="2128" r:id="rId32"/>
    <p:sldId id="2130" r:id="rId33"/>
    <p:sldId id="2132" r:id="rId34"/>
    <p:sldId id="2133" r:id="rId35"/>
    <p:sldId id="2134" r:id="rId36"/>
    <p:sldId id="2135" r:id="rId37"/>
    <p:sldId id="2136" r:id="rId38"/>
    <p:sldId id="2137" r:id="rId39"/>
    <p:sldId id="2138" r:id="rId40"/>
    <p:sldId id="2139" r:id="rId41"/>
    <p:sldId id="2140" r:id="rId42"/>
    <p:sldId id="2141" r:id="rId43"/>
    <p:sldId id="2142" r:id="rId44"/>
    <p:sldId id="2143" r:id="rId45"/>
    <p:sldId id="2144" r:id="rId46"/>
    <p:sldId id="2145" r:id="rId47"/>
    <p:sldId id="2146" r:id="rId48"/>
    <p:sldId id="2147" r:id="rId49"/>
    <p:sldId id="2148" r:id="rId50"/>
    <p:sldId id="2149" r:id="rId51"/>
    <p:sldId id="2150" r:id="rId52"/>
    <p:sldId id="2152" r:id="rId53"/>
    <p:sldId id="2153" r:id="rId54"/>
    <p:sldId id="2155" r:id="rId55"/>
    <p:sldId id="2157" r:id="rId56"/>
    <p:sldId id="2163" r:id="rId57"/>
    <p:sldId id="2167" r:id="rId58"/>
    <p:sldId id="2169" r:id="rId59"/>
    <p:sldId id="2173" r:id="rId60"/>
    <p:sldId id="2176" r:id="rId61"/>
    <p:sldId id="2369" r:id="rId62"/>
    <p:sldId id="2317" r:id="rId63"/>
    <p:sldId id="2316" r:id="rId64"/>
    <p:sldId id="2315" r:id="rId65"/>
    <p:sldId id="2314" r:id="rId66"/>
    <p:sldId id="2312" r:id="rId67"/>
    <p:sldId id="2313" r:id="rId68"/>
    <p:sldId id="2311" r:id="rId69"/>
    <p:sldId id="2310" r:id="rId70"/>
    <p:sldId id="2188" r:id="rId71"/>
    <p:sldId id="2190" r:id="rId72"/>
    <p:sldId id="2191" r:id="rId73"/>
    <p:sldId id="2192" r:id="rId74"/>
    <p:sldId id="2195" r:id="rId75"/>
    <p:sldId id="2295" r:id="rId76"/>
    <p:sldId id="2294" r:id="rId77"/>
    <p:sldId id="2296" r:id="rId78"/>
    <p:sldId id="2297" r:id="rId79"/>
    <p:sldId id="2298" r:id="rId80"/>
    <p:sldId id="2299" r:id="rId81"/>
    <p:sldId id="2300" r:id="rId82"/>
    <p:sldId id="2370" r:id="rId83"/>
    <p:sldId id="2199" r:id="rId84"/>
    <p:sldId id="2200" r:id="rId85"/>
    <p:sldId id="2201" r:id="rId86"/>
    <p:sldId id="2203" r:id="rId87"/>
    <p:sldId id="2205" r:id="rId88"/>
    <p:sldId id="2206" r:id="rId89"/>
    <p:sldId id="2207" r:id="rId90"/>
    <p:sldId id="2208" r:id="rId91"/>
    <p:sldId id="2209" r:id="rId92"/>
    <p:sldId id="2210" r:id="rId93"/>
    <p:sldId id="2211" r:id="rId94"/>
    <p:sldId id="2212" r:id="rId95"/>
    <p:sldId id="2213" r:id="rId96"/>
    <p:sldId id="2214" r:id="rId97"/>
    <p:sldId id="2215" r:id="rId98"/>
    <p:sldId id="2216" r:id="rId99"/>
    <p:sldId id="2217" r:id="rId100"/>
    <p:sldId id="2327" r:id="rId101"/>
    <p:sldId id="2328" r:id="rId102"/>
    <p:sldId id="2329" r:id="rId103"/>
    <p:sldId id="2330" r:id="rId104"/>
    <p:sldId id="2331" r:id="rId105"/>
    <p:sldId id="2332" r:id="rId106"/>
    <p:sldId id="2218" r:id="rId107"/>
    <p:sldId id="2219" r:id="rId108"/>
    <p:sldId id="2220" r:id="rId109"/>
    <p:sldId id="2221" r:id="rId110"/>
    <p:sldId id="2222" r:id="rId111"/>
    <p:sldId id="2223" r:id="rId112"/>
    <p:sldId id="2226" r:id="rId113"/>
    <p:sldId id="2227" r:id="rId114"/>
    <p:sldId id="2229" r:id="rId115"/>
    <p:sldId id="2230" r:id="rId116"/>
    <p:sldId id="2232" r:id="rId117"/>
    <p:sldId id="2233" r:id="rId118"/>
    <p:sldId id="2235" r:id="rId119"/>
    <p:sldId id="2237" r:id="rId120"/>
    <p:sldId id="2240" r:id="rId121"/>
    <p:sldId id="2241" r:id="rId122"/>
    <p:sldId id="2242" r:id="rId123"/>
    <p:sldId id="2243" r:id="rId124"/>
    <p:sldId id="2244" r:id="rId125"/>
    <p:sldId id="2245" r:id="rId126"/>
    <p:sldId id="2246" r:id="rId127"/>
    <p:sldId id="2247" r:id="rId128"/>
    <p:sldId id="2248" r:id="rId129"/>
    <p:sldId id="2249" r:id="rId130"/>
    <p:sldId id="2250" r:id="rId131"/>
    <p:sldId id="2251" r:id="rId132"/>
    <p:sldId id="2252" r:id="rId133"/>
    <p:sldId id="2253" r:id="rId134"/>
    <p:sldId id="2254" r:id="rId135"/>
    <p:sldId id="2255" r:id="rId136"/>
    <p:sldId id="2256" r:id="rId137"/>
    <p:sldId id="2257" r:id="rId138"/>
    <p:sldId id="2258" r:id="rId139"/>
    <p:sldId id="2259" r:id="rId140"/>
    <p:sldId id="2260" r:id="rId141"/>
    <p:sldId id="2261" r:id="rId142"/>
    <p:sldId id="2262" r:id="rId143"/>
    <p:sldId id="2263" r:id="rId144"/>
    <p:sldId id="2264" r:id="rId145"/>
    <p:sldId id="2265" r:id="rId146"/>
    <p:sldId id="2266" r:id="rId147"/>
    <p:sldId id="2371" r:id="rId148"/>
    <p:sldId id="2325" r:id="rId149"/>
    <p:sldId id="2324" r:id="rId150"/>
    <p:sldId id="2323" r:id="rId151"/>
    <p:sldId id="2322" r:id="rId152"/>
    <p:sldId id="2321" r:id="rId153"/>
    <p:sldId id="2320" r:id="rId154"/>
    <p:sldId id="2319" r:id="rId155"/>
    <p:sldId id="2279" r:id="rId156"/>
    <p:sldId id="2280" r:id="rId157"/>
    <p:sldId id="2281" r:id="rId158"/>
    <p:sldId id="2282" r:id="rId159"/>
    <p:sldId id="2283" r:id="rId160"/>
    <p:sldId id="2287" r:id="rId161"/>
    <p:sldId id="2372" r:id="rId162"/>
    <p:sldId id="1823" r:id="rId163"/>
    <p:sldId id="1824" r:id="rId164"/>
    <p:sldId id="1827" r:id="rId165"/>
    <p:sldId id="1828" r:id="rId166"/>
    <p:sldId id="1831" r:id="rId167"/>
    <p:sldId id="1832" r:id="rId168"/>
    <p:sldId id="1833" r:id="rId169"/>
    <p:sldId id="1834" r:id="rId170"/>
    <p:sldId id="1835" r:id="rId171"/>
    <p:sldId id="1836" r:id="rId172"/>
    <p:sldId id="1837" r:id="rId173"/>
    <p:sldId id="1838" r:id="rId174"/>
    <p:sldId id="1839" r:id="rId175"/>
    <p:sldId id="1840" r:id="rId176"/>
    <p:sldId id="1841" r:id="rId177"/>
    <p:sldId id="1842" r:id="rId178"/>
    <p:sldId id="1843" r:id="rId179"/>
    <p:sldId id="1844" r:id="rId180"/>
    <p:sldId id="1845" r:id="rId181"/>
    <p:sldId id="1846" r:id="rId182"/>
    <p:sldId id="1847" r:id="rId183"/>
    <p:sldId id="1848" r:id="rId184"/>
    <p:sldId id="1849" r:id="rId185"/>
    <p:sldId id="1850" r:id="rId186"/>
    <p:sldId id="1851" r:id="rId187"/>
    <p:sldId id="1852" r:id="rId188"/>
    <p:sldId id="2374" r:id="rId189"/>
    <p:sldId id="1870" r:id="rId190"/>
    <p:sldId id="1872" r:id="rId191"/>
    <p:sldId id="1874" r:id="rId192"/>
    <p:sldId id="1876" r:id="rId193"/>
    <p:sldId id="1879" r:id="rId194"/>
    <p:sldId id="1880" r:id="rId195"/>
    <p:sldId id="1881" r:id="rId196"/>
    <p:sldId id="1882" r:id="rId197"/>
    <p:sldId id="1884" r:id="rId198"/>
    <p:sldId id="1885" r:id="rId199"/>
    <p:sldId id="1886" r:id="rId200"/>
    <p:sldId id="1887" r:id="rId201"/>
    <p:sldId id="1890" r:id="rId202"/>
    <p:sldId id="1892" r:id="rId203"/>
    <p:sldId id="1895" r:id="rId204"/>
    <p:sldId id="1896" r:id="rId205"/>
    <p:sldId id="1897" r:id="rId206"/>
    <p:sldId id="1898" r:id="rId207"/>
    <p:sldId id="1900" r:id="rId208"/>
    <p:sldId id="1901" r:id="rId209"/>
    <p:sldId id="2373" r:id="rId210"/>
    <p:sldId id="1902" r:id="rId211"/>
    <p:sldId id="1904" r:id="rId212"/>
    <p:sldId id="1906" r:id="rId213"/>
    <p:sldId id="1908" r:id="rId214"/>
    <p:sldId id="1909" r:id="rId215"/>
    <p:sldId id="2040" r:id="rId216"/>
    <p:sldId id="2041" r:id="rId217"/>
    <p:sldId id="2042" r:id="rId218"/>
    <p:sldId id="2043" r:id="rId219"/>
    <p:sldId id="2045" r:id="rId220"/>
    <p:sldId id="2046" r:id="rId221"/>
    <p:sldId id="2049" r:id="rId222"/>
    <p:sldId id="2054" r:id="rId223"/>
    <p:sldId id="2056" r:id="rId224"/>
    <p:sldId id="2057" r:id="rId225"/>
    <p:sldId id="2058" r:id="rId226"/>
    <p:sldId id="2059" r:id="rId227"/>
    <p:sldId id="2060" r:id="rId228"/>
    <p:sldId id="2063" r:id="rId229"/>
    <p:sldId id="2064" r:id="rId230"/>
    <p:sldId id="2065" r:id="rId231"/>
    <p:sldId id="2068" r:id="rId232"/>
    <p:sldId id="2069" r:id="rId233"/>
    <p:sldId id="2070" r:id="rId234"/>
    <p:sldId id="2072" r:id="rId235"/>
    <p:sldId id="2073" r:id="rId236"/>
    <p:sldId id="2074" r:id="rId237"/>
    <p:sldId id="2075" r:id="rId238"/>
    <p:sldId id="2076" r:id="rId239"/>
    <p:sldId id="2077" r:id="rId240"/>
    <p:sldId id="2078" r:id="rId241"/>
    <p:sldId id="2080" r:id="rId242"/>
    <p:sldId id="2158" r:id="rId243"/>
    <p:sldId id="2337" r:id="rId244"/>
    <p:sldId id="2160" r:id="rId245"/>
    <p:sldId id="2162" r:id="rId246"/>
    <p:sldId id="2339" r:id="rId247"/>
    <p:sldId id="2340" r:id="rId248"/>
    <p:sldId id="2341" r:id="rId249"/>
    <p:sldId id="2342" r:id="rId250"/>
    <p:sldId id="2168" r:id="rId251"/>
    <p:sldId id="2344" r:id="rId252"/>
    <p:sldId id="2170" r:id="rId253"/>
    <p:sldId id="2171" r:id="rId254"/>
    <p:sldId id="2172" r:id="rId255"/>
    <p:sldId id="2174" r:id="rId256"/>
    <p:sldId id="2346" r:id="rId257"/>
    <p:sldId id="2103" r:id="rId258"/>
    <p:sldId id="2104" r:id="rId259"/>
    <p:sldId id="2348" r:id="rId260"/>
    <p:sldId id="2350" r:id="rId261"/>
    <p:sldId id="2110" r:id="rId262"/>
    <p:sldId id="2112" r:id="rId263"/>
    <p:sldId id="2375" r:id="rId264"/>
    <p:sldId id="2353" r:id="rId265"/>
    <p:sldId id="2354" r:id="rId266"/>
    <p:sldId id="2355" r:id="rId267"/>
    <p:sldId id="2356" r:id="rId268"/>
    <p:sldId id="2357" r:id="rId269"/>
    <p:sldId id="2358" r:id="rId270"/>
    <p:sldId id="2359" r:id="rId271"/>
    <p:sldId id="2360" r:id="rId272"/>
    <p:sldId id="1910" r:id="rId273"/>
    <p:sldId id="1912" r:id="rId274"/>
    <p:sldId id="1913" r:id="rId275"/>
    <p:sldId id="1914" r:id="rId276"/>
    <p:sldId id="1915" r:id="rId277"/>
    <p:sldId id="1916" r:id="rId278"/>
    <p:sldId id="1917" r:id="rId279"/>
    <p:sldId id="1918" r:id="rId280"/>
    <p:sldId id="1919" r:id="rId281"/>
    <p:sldId id="1920" r:id="rId282"/>
    <p:sldId id="1921" r:id="rId283"/>
    <p:sldId id="1922" r:id="rId284"/>
    <p:sldId id="1923" r:id="rId285"/>
    <p:sldId id="2151" r:id="rId286"/>
    <p:sldId id="2362" r:id="rId287"/>
    <p:sldId id="2363" r:id="rId288"/>
    <p:sldId id="1450" r:id="rId289"/>
  </p:sldIdLst>
  <p:sldSz cx="9144000" cy="6858000" type="screen4x3"/>
  <p:notesSz cx="7315200" cy="9601200"/>
  <p:custDataLst>
    <p:tags r:id="rId292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86"/>
    <a:srgbClr val="FF3300"/>
    <a:srgbClr val="E9E9F3"/>
    <a:srgbClr val="33CC33"/>
    <a:srgbClr val="FFFF66"/>
    <a:srgbClr val="B9251B"/>
    <a:srgbClr val="9C3C1A"/>
    <a:srgbClr val="3333CC"/>
    <a:srgbClr val="33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96233" autoAdjust="0"/>
  </p:normalViewPr>
  <p:slideViewPr>
    <p:cSldViewPr>
      <p:cViewPr varScale="1">
        <p:scale>
          <a:sx n="63" d="100"/>
          <a:sy n="63" d="100"/>
        </p:scale>
        <p:origin x="1239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80" d="100"/>
          <a:sy n="80" d="100"/>
        </p:scale>
        <p:origin x="3888" y="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slide" Target="slides/slide277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handoutMaster" Target="handoutMasters/handoutMaster1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71" Type="http://schemas.openxmlformats.org/officeDocument/2006/relationships/slide" Target="slides/slide269.xml"/><Relationship Id="rId276" Type="http://schemas.openxmlformats.org/officeDocument/2006/relationships/slide" Target="slides/slide274.xml"/><Relationship Id="rId292" Type="http://schemas.openxmlformats.org/officeDocument/2006/relationships/tags" Target="tags/tag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slide" Target="slides/slide259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72" Type="http://schemas.openxmlformats.org/officeDocument/2006/relationships/slide" Target="slides/slide270.xml"/><Relationship Id="rId29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viewProps" Target="view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tableStyles" Target="tableStyles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608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866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347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87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2684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2628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2520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3196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7352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878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0993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2108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934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666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4191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519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9551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708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040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5293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8265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4553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466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300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421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432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458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612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algn="ctr"/>
            <a:r>
              <a:rPr lang="en-US" altLang="zh-CN" sz="4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Part IV: Graph Algorithms</a:t>
            </a:r>
          </a:p>
          <a:p>
            <a:pPr algn="ctr"/>
            <a:endParaRPr lang="en-US" altLang="zh-CN" sz="10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10: Minimum Spanning Trees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1F6C7E9-2C07-4AEA-A58D-0210563A1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Yongxin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159111035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669988" cy="5526324"/>
          </a:xfrm>
        </p:spPr>
      </p:pic>
      <p:sp>
        <p:nvSpPr>
          <p:cNvPr id="2" name="矩形 1"/>
          <p:cNvSpPr/>
          <p:nvPr/>
        </p:nvSpPr>
        <p:spPr bwMode="auto">
          <a:xfrm>
            <a:off x="291920" y="3286690"/>
            <a:ext cx="8701595" cy="3220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2992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Copy the last element to the root (i.e., overwrite the minimum element stored there)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Restore the min-heap property by percolate down (or bubble down): if the element is larger than either of its children, then interchange it with the smaller of its children.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Extract-Min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52936"/>
            <a:ext cx="4608512" cy="24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07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Copy the last element to the root (i.e., overwrite the minimum element stored there)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Restore the min-heap property by percolate down (or bubble down): if the element is larger than either of its children, then interchange it with the smaller of its children.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Extract-Min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852936"/>
            <a:ext cx="4824536" cy="26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3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Copy the last element to the root (i.e., overwrite the minimum element stored there)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Restore the min-heap property by percolate down (or bubble down): if the element is larger than either of its children, then interchange it with the smaller of its children.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Extract-Min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" r="7591" b="-41"/>
          <a:stretch/>
        </p:blipFill>
        <p:spPr>
          <a:xfrm>
            <a:off x="2267744" y="2852936"/>
            <a:ext cx="5256584" cy="26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0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/>
          <a:stretch/>
        </p:blipFill>
        <p:spPr>
          <a:xfrm>
            <a:off x="2123728" y="2852936"/>
            <a:ext cx="5734850" cy="262394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Copy the last element to the root (i.e., overwrite the minimum element stored there)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Restore the min-heap property by percolate down (or bubble down): if the element is larger than either of its children, then interchange it with the smaller of its children.</a:t>
            </a:r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Correctness: after each swap, the min-heap property is satisfied for all nodes except the node containing the element (with respect to its children)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4375"/>
          </a:xfrm>
        </p:spPr>
        <p:txBody>
          <a:bodyPr/>
          <a:lstStyle/>
          <a:p>
            <a:pPr eaLnBrk="1" hangingPunct="1"/>
            <a:r>
              <a:rPr lang="en-US" altLang="zh-CN" sz="3200" b="0" dirty="0"/>
              <a:t>Reviewing Extract-Min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5274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Copy the last element to the root (i.e., overwrite the minimum element stored there)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Restore the min-heap property by percolate down (or bubble down): if the element is larger than either of its children, then interchange it with the smaller of its children.</a:t>
            </a:r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endParaRPr lang="en-US" altLang="zh-CN" sz="2400" dirty="0"/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Correctness: after each swap, the min-heap property is satisfied for all nodes except the node containing the element (with respect to its children)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Time complexity = O(height) = O(log n)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Extract-Min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/>
          <a:stretch/>
        </p:blipFill>
        <p:spPr>
          <a:xfrm>
            <a:off x="2123728" y="2852936"/>
            <a:ext cx="5734850" cy="26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12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Using a Priority Queue to Find the Lightest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Each item of the queue is a pair </a:t>
            </a:r>
            <a:r>
              <a:rPr lang="en-US" altLang="zh-CN" sz="2400" dirty="0">
                <a:solidFill>
                  <a:srgbClr val="FF0000"/>
                </a:solidFill>
              </a:rPr>
              <a:t>(u, key[u])</a:t>
            </a:r>
            <a:r>
              <a:rPr lang="en-US" altLang="zh-CN" sz="2400" dirty="0"/>
              <a:t>,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378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Using a Priority Queue to Find the Lightest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Each item of the queue is a pair </a:t>
            </a:r>
            <a:r>
              <a:rPr lang="en-US" altLang="zh-CN" sz="2400" dirty="0">
                <a:solidFill>
                  <a:srgbClr val="FF0000"/>
                </a:solidFill>
              </a:rPr>
              <a:t>(u, key[u])</a:t>
            </a:r>
            <a:r>
              <a:rPr lang="en-US" altLang="zh-CN" sz="2400" dirty="0"/>
              <a:t>, where</a:t>
            </a:r>
          </a:p>
          <a:p>
            <a:r>
              <a:rPr lang="en-US" altLang="zh-CN" sz="2400" dirty="0"/>
              <a:t>u is a vertex in V\S,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88970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Using a Priority Queue to Find the Lightest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Each item of the queue is a pair </a:t>
            </a:r>
            <a:r>
              <a:rPr lang="en-US" altLang="zh-CN" sz="2400" dirty="0">
                <a:solidFill>
                  <a:srgbClr val="FF0000"/>
                </a:solidFill>
              </a:rPr>
              <a:t>(u, key[u])</a:t>
            </a:r>
            <a:r>
              <a:rPr lang="en-US" altLang="zh-CN" sz="2400" dirty="0"/>
              <a:t>, where</a:t>
            </a:r>
          </a:p>
          <a:p>
            <a:r>
              <a:rPr lang="en-US" altLang="zh-CN" sz="2400" dirty="0"/>
              <a:t>u is a vertex in V\S,</a:t>
            </a:r>
          </a:p>
          <a:p>
            <a:r>
              <a:rPr lang="en-US" altLang="zh-CN" sz="2400" dirty="0"/>
              <a:t>key[u] is the weight of the </a:t>
            </a:r>
            <a:r>
              <a:rPr lang="en-US" altLang="zh-CN" sz="2400" dirty="0">
                <a:solidFill>
                  <a:srgbClr val="0070C0"/>
                </a:solidFill>
              </a:rPr>
              <a:t>lightest</a:t>
            </a:r>
            <a:r>
              <a:rPr lang="en-US" altLang="zh-CN" sz="2400" dirty="0"/>
              <a:t> edge from u to any vertex in S. (The endpoint of this edge in S is stored in </a:t>
            </a:r>
            <a:r>
              <a:rPr lang="en-US" altLang="zh-CN" sz="2400" dirty="0" err="1"/>
              <a:t>pred</a:t>
            </a:r>
            <a:r>
              <a:rPr lang="en-US" altLang="zh-CN" sz="2400" dirty="0"/>
              <a:t>[u], which is used to build the MST tree.)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" b="1840"/>
          <a:stretch/>
        </p:blipFill>
        <p:spPr>
          <a:xfrm>
            <a:off x="1000187" y="2996952"/>
            <a:ext cx="674016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132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4400" y="3717032"/>
            <a:ext cx="6017840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20447" y="3429000"/>
            <a:ext cx="4831673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4400" y="2852936"/>
            <a:ext cx="7169969" cy="1118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267744" y="2529628"/>
            <a:ext cx="4104457" cy="1118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4538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4400" y="3717032"/>
            <a:ext cx="6017840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20447" y="3429000"/>
            <a:ext cx="4831673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4400" y="2852936"/>
            <a:ext cx="7169969" cy="1118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139953" y="2529628"/>
            <a:ext cx="2232248" cy="1118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1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669988" cy="5526324"/>
          </a:xfrm>
        </p:spPr>
      </p:pic>
    </p:spTree>
    <p:extLst>
      <p:ext uri="{BB962C8B-B14F-4D97-AF65-F5344CB8AC3E}">
        <p14:creationId xmlns:p14="http://schemas.microsoft.com/office/powerpoint/2010/main" val="35509896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4400" y="3717032"/>
            <a:ext cx="6017840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20447" y="3429000"/>
            <a:ext cx="4831673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4400" y="2852936"/>
            <a:ext cx="7169969" cy="1118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2212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4400" y="3717032"/>
            <a:ext cx="6017840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20447" y="3429000"/>
            <a:ext cx="4687657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487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4400" y="3717032"/>
            <a:ext cx="6017840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608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43608" y="4221088"/>
            <a:ext cx="5688632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6092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75656" y="4509120"/>
            <a:ext cx="5256584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8352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776854" y="5085184"/>
            <a:ext cx="3083178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8449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589240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776854" y="5357884"/>
            <a:ext cx="1571010" cy="44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7570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661248"/>
            <a:ext cx="2736304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14400" y="6510535"/>
            <a:ext cx="1337320" cy="230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161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9555"/>
            <a:ext cx="8075845" cy="5703734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1088"/>
            <a:ext cx="1381318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1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When the algorithm terminates, Q = </a:t>
                </a:r>
                <a:r>
                  <a:rPr lang="zh-CN" altLang="en-US" dirty="0"/>
                  <a:t>∅</a:t>
                </a:r>
                <a:r>
                  <a:rPr lang="en-US" altLang="zh-CN" dirty="0"/>
                  <a:t> and the MST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pred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en-US" altLang="zh-CN" dirty="0"/>
                  <a:t>The </a:t>
                </a:r>
                <a:r>
                  <a:rPr lang="en-US" altLang="zh-CN" dirty="0" err="1"/>
                  <a:t>pred</a:t>
                </a:r>
                <a:r>
                  <a:rPr lang="en-US" altLang="zh-CN" dirty="0"/>
                  <a:t> pointers define the MST as an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inverted</a:t>
                </a:r>
                <a:r>
                  <a:rPr lang="en-US" altLang="zh-CN" dirty="0"/>
                  <a:t> tree rooted at r.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29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Graphs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91264" cy="5959346"/>
          </a:xfrm>
        </p:spPr>
      </p:pic>
      <p:sp>
        <p:nvSpPr>
          <p:cNvPr id="7" name="矩形 6"/>
          <p:cNvSpPr/>
          <p:nvPr/>
        </p:nvSpPr>
        <p:spPr bwMode="auto">
          <a:xfrm>
            <a:off x="323528" y="2276872"/>
            <a:ext cx="8424936" cy="4591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913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8311046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7620564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4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矩形标注 8"/>
          <p:cNvSpPr>
            <a:spLocks noChangeArrowheads="1"/>
          </p:cNvSpPr>
          <p:nvPr/>
        </p:nvSpPr>
        <p:spPr bwMode="auto">
          <a:xfrm>
            <a:off x="2521247" y="4104697"/>
            <a:ext cx="2934598" cy="559509"/>
          </a:xfrm>
          <a:prstGeom prst="wedgeRectCallout">
            <a:avLst>
              <a:gd name="adj1" fmla="val -56647"/>
              <a:gd name="adj2" fmla="val 45326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Start from this vertex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8311046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7620564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912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8311046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7620564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07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2799895" y="3238983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826099" y="5734450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7620564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08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2799895" y="3238983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2826099" y="5734450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7620564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26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1065770" y="1212376"/>
            <a:ext cx="483308" cy="15685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2,4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7620564" y="2234481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84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0471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2826099" y="5734450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3959943" y="4498812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5092771" y="3221905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361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2826099" y="5734450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3959943" y="4498812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5092771" y="3221905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矩形标注 8"/>
          <p:cNvSpPr>
            <a:spLocks noChangeArrowheads="1"/>
          </p:cNvSpPr>
          <p:nvPr/>
        </p:nvSpPr>
        <p:spPr bwMode="auto">
          <a:xfrm>
            <a:off x="4198561" y="5678548"/>
            <a:ext cx="3535576" cy="1134828"/>
          </a:xfrm>
          <a:prstGeom prst="wedgeRectCallout">
            <a:avLst>
              <a:gd name="adj1" fmla="val -63472"/>
              <a:gd name="adj2" fmla="val 9498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We don’t need to update key[3] and </a:t>
            </a:r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pred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[3] because key[3]&lt;w[2,3]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508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1479407" y="1193396"/>
            <a:ext cx="483308" cy="15685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6924412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3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Graphs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91264" cy="5959346"/>
          </a:xfrm>
        </p:spPr>
      </p:pic>
      <p:sp>
        <p:nvSpPr>
          <p:cNvPr id="7" name="矩形 6"/>
          <p:cNvSpPr/>
          <p:nvPr/>
        </p:nvSpPr>
        <p:spPr bwMode="auto">
          <a:xfrm>
            <a:off x="323528" y="5877273"/>
            <a:ext cx="8424936" cy="990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5297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520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952685" y="4448023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5089353" y="5736381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4,8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580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952685" y="4448023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5089353" y="5736381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3165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2786514" y="1196906"/>
            <a:ext cx="483308" cy="15685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6,1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4,2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622598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0730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4,2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765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954665" y="4485007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5068408" y="3230995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6192140" y="4485007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4,2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5,10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7,∞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569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954665" y="4485007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5068408" y="3230995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6192140" y="4485007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4,2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7690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906080" y="1202104"/>
            <a:ext cx="483308" cy="15685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4,2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5536460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7,2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281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7,2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014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5068408" y="3198788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2" name="矩形标注 8"/>
          <p:cNvSpPr>
            <a:spLocks noChangeArrowheads="1"/>
          </p:cNvSpPr>
          <p:nvPr/>
        </p:nvSpPr>
        <p:spPr bwMode="auto">
          <a:xfrm>
            <a:off x="5500707" y="4237932"/>
            <a:ext cx="3467507" cy="960849"/>
          </a:xfrm>
          <a:prstGeom prst="wedgeRectCallout">
            <a:avLst>
              <a:gd name="adj1" fmla="val -32683"/>
              <a:gd name="adj2" fmla="val -71845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We don’t need to update key[5] and </a:t>
            </a:r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pred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[5].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7,2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53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Graphs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91264" cy="5959346"/>
          </a:xfrm>
        </p:spPr>
      </p:pic>
    </p:spTree>
    <p:extLst>
      <p:ext uri="{BB962C8B-B14F-4D97-AF65-F5344CB8AC3E}">
        <p14:creationId xmlns:p14="http://schemas.microsoft.com/office/powerpoint/2010/main" val="27398597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3218528" y="1193502"/>
            <a:ext cx="483308" cy="15685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7,2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846935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2960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292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5068408" y="3198788"/>
            <a:ext cx="936104" cy="965143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293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338859" y="1208473"/>
            <a:ext cx="483308" cy="1568552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157686" y="2240596"/>
            <a:ext cx="690386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5,5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608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984591" y="1779240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670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3344437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5874121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79921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235959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836712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772816"/>
            <a:ext cx="60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79921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235959" y="22345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86539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302137" y="12967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847201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28797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3347588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5877272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4610710"/>
            <a:ext cx="720000" cy="7200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3959064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5225337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5225337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5225337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3959064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3962215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3962215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5225337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4064517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4067668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370447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6234161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330436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40167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4005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54562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5455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4713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3996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61653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55363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476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36976" y="2205830"/>
            <a:ext cx="262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Weight of MST =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2192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3417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707416" y="2348880"/>
            <a:ext cx="6096832" cy="4248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9557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707416" y="2924944"/>
            <a:ext cx="6096832" cy="367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3511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707416" y="3429000"/>
            <a:ext cx="6096832" cy="3168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2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2254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707416" y="3717032"/>
            <a:ext cx="6096832" cy="2880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1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1115616" y="4221088"/>
            <a:ext cx="5688632" cy="2376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0489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1115616" y="5036684"/>
            <a:ext cx="5040560" cy="1560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0419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  <p:sp>
        <p:nvSpPr>
          <p:cNvPr id="6" name="矩形 5"/>
          <p:cNvSpPr/>
          <p:nvPr/>
        </p:nvSpPr>
        <p:spPr bwMode="auto">
          <a:xfrm>
            <a:off x="1115616" y="5301208"/>
            <a:ext cx="2520280" cy="1272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07416" y="6471543"/>
            <a:ext cx="1344304" cy="197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0420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2" y="897545"/>
            <a:ext cx="1409897" cy="276264"/>
          </a:xfrm>
          <a:prstGeom prst="rect">
            <a:avLst/>
          </a:prstGeom>
        </p:spPr>
      </p:pic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809"/>
            <a:ext cx="8023018" cy="5664667"/>
          </a:xfrm>
        </p:spPr>
      </p:pic>
    </p:spTree>
    <p:extLst>
      <p:ext uri="{BB962C8B-B14F-4D97-AF65-F5344CB8AC3E}">
        <p14:creationId xmlns:p14="http://schemas.microsoft.com/office/powerpoint/2010/main" val="6697279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data structure </a:t>
            </a:r>
            <a:r>
              <a:rPr lang="en-US" altLang="zh-CN" sz="2800" dirty="0" err="1">
                <a:solidFill>
                  <a:srgbClr val="FF0000"/>
                </a:solidFill>
              </a:rPr>
              <a:t>PriQueue</a:t>
            </a:r>
            <a:r>
              <a:rPr lang="en-US" altLang="zh-CN" sz="2800" dirty="0"/>
              <a:t> (heap) supports the following two operations: (See CLRS)</a:t>
            </a:r>
          </a:p>
          <a:p>
            <a:r>
              <a:rPr lang="en-US" altLang="zh-CN" sz="2800" dirty="0"/>
              <a:t>O(log V) for </a:t>
            </a:r>
            <a:r>
              <a:rPr lang="en-US" altLang="zh-CN" sz="2800" dirty="0">
                <a:solidFill>
                  <a:srgbClr val="0070C0"/>
                </a:solidFill>
              </a:rPr>
              <a:t>Extract-Min </a:t>
            </a:r>
            <a:r>
              <a:rPr lang="en-US" altLang="zh-CN" sz="2800" dirty="0"/>
              <a:t>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V .</a:t>
            </a:r>
            <a:br>
              <a:rPr lang="en-US" altLang="zh-CN" sz="2800" dirty="0"/>
            </a:b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397004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data structure </a:t>
            </a:r>
            <a:r>
              <a:rPr lang="en-US" altLang="zh-CN" sz="2800" dirty="0" err="1">
                <a:solidFill>
                  <a:srgbClr val="FF0000"/>
                </a:solidFill>
              </a:rPr>
              <a:t>PriQueue</a:t>
            </a:r>
            <a:r>
              <a:rPr lang="en-US" altLang="zh-CN" sz="2800" dirty="0"/>
              <a:t> (heap) supports the following two operations: (See CLRS)</a:t>
            </a:r>
          </a:p>
          <a:p>
            <a:r>
              <a:rPr lang="en-US" altLang="zh-CN" sz="2800" dirty="0"/>
              <a:t>O(log V) for </a:t>
            </a:r>
            <a:r>
              <a:rPr lang="en-US" altLang="zh-CN" sz="2800" dirty="0">
                <a:solidFill>
                  <a:srgbClr val="0070C0"/>
                </a:solidFill>
              </a:rPr>
              <a:t>Extract-Min </a:t>
            </a:r>
            <a:r>
              <a:rPr lang="en-US" altLang="zh-CN" sz="2800" dirty="0"/>
              <a:t>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V .</a:t>
            </a:r>
            <a:br>
              <a:rPr lang="en-US" altLang="zh-CN" sz="2800" dirty="0"/>
            </a:br>
            <a:r>
              <a:rPr lang="en-US" altLang="zh-CN" sz="2800" dirty="0"/>
              <a:t>Total cost: O(V log V)</a:t>
            </a:r>
          </a:p>
        </p:txBody>
      </p:sp>
    </p:spTree>
    <p:extLst>
      <p:ext uri="{BB962C8B-B14F-4D97-AF65-F5344CB8AC3E}">
        <p14:creationId xmlns:p14="http://schemas.microsoft.com/office/powerpoint/2010/main" val="8289745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data structure </a:t>
            </a:r>
            <a:r>
              <a:rPr lang="en-US" altLang="zh-CN" sz="2800" dirty="0" err="1">
                <a:solidFill>
                  <a:srgbClr val="FF0000"/>
                </a:solidFill>
              </a:rPr>
              <a:t>PriQueue</a:t>
            </a:r>
            <a:r>
              <a:rPr lang="en-US" altLang="zh-CN" sz="2800" dirty="0"/>
              <a:t> (heap) supports the following two operations: (See CLRS)</a:t>
            </a:r>
          </a:p>
          <a:p>
            <a:r>
              <a:rPr lang="en-US" altLang="zh-CN" sz="2800" dirty="0"/>
              <a:t>O(log V) for </a:t>
            </a:r>
            <a:r>
              <a:rPr lang="en-US" altLang="zh-CN" sz="2800" dirty="0">
                <a:solidFill>
                  <a:srgbClr val="0070C0"/>
                </a:solidFill>
              </a:rPr>
              <a:t>Extract-Min </a:t>
            </a:r>
            <a:r>
              <a:rPr lang="en-US" altLang="zh-CN" sz="2800" dirty="0"/>
              <a:t>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V .</a:t>
            </a:r>
            <a:br>
              <a:rPr lang="en-US" altLang="zh-CN" sz="2800" dirty="0"/>
            </a:br>
            <a:r>
              <a:rPr lang="en-US" altLang="zh-CN" sz="2800" dirty="0"/>
              <a:t>Total cost: O(V log V)</a:t>
            </a:r>
          </a:p>
          <a:p>
            <a:r>
              <a:rPr lang="en-US" altLang="zh-CN" sz="2800" dirty="0"/>
              <a:t>O(log V) time for </a:t>
            </a:r>
            <a:r>
              <a:rPr lang="en-US" altLang="zh-CN" sz="2800" dirty="0">
                <a:solidFill>
                  <a:srgbClr val="0070C0"/>
                </a:solidFill>
              </a:rPr>
              <a:t>Decrease-Key</a:t>
            </a:r>
            <a:r>
              <a:rPr lang="en-US" altLang="zh-CN" sz="2800" dirty="0"/>
              <a:t> 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E.</a:t>
            </a:r>
          </a:p>
        </p:txBody>
      </p:sp>
    </p:spTree>
    <p:extLst>
      <p:ext uri="{BB962C8B-B14F-4D97-AF65-F5344CB8AC3E}">
        <p14:creationId xmlns:p14="http://schemas.microsoft.com/office/powerpoint/2010/main" val="30743137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data structure </a:t>
            </a:r>
            <a:r>
              <a:rPr lang="en-US" altLang="zh-CN" sz="2800" dirty="0" err="1">
                <a:solidFill>
                  <a:srgbClr val="FF0000"/>
                </a:solidFill>
              </a:rPr>
              <a:t>PriQueue</a:t>
            </a:r>
            <a:r>
              <a:rPr lang="en-US" altLang="zh-CN" sz="2800" dirty="0"/>
              <a:t> (heap) supports the following two operations: (See CLRS)</a:t>
            </a:r>
          </a:p>
          <a:p>
            <a:r>
              <a:rPr lang="en-US" altLang="zh-CN" sz="2800" dirty="0"/>
              <a:t>O(log V) for </a:t>
            </a:r>
            <a:r>
              <a:rPr lang="en-US" altLang="zh-CN" sz="2800" dirty="0">
                <a:solidFill>
                  <a:srgbClr val="0070C0"/>
                </a:solidFill>
              </a:rPr>
              <a:t>Extract-Min </a:t>
            </a:r>
            <a:r>
              <a:rPr lang="en-US" altLang="zh-CN" sz="2800" dirty="0"/>
              <a:t>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V .</a:t>
            </a:r>
            <a:br>
              <a:rPr lang="en-US" altLang="zh-CN" sz="2800" dirty="0"/>
            </a:br>
            <a:r>
              <a:rPr lang="en-US" altLang="zh-CN" sz="2800" dirty="0"/>
              <a:t>Total cost: O(V log V)</a:t>
            </a:r>
          </a:p>
          <a:p>
            <a:r>
              <a:rPr lang="en-US" altLang="zh-CN" sz="2800" dirty="0"/>
              <a:t>O(log V) time for </a:t>
            </a:r>
            <a:r>
              <a:rPr lang="en-US" altLang="zh-CN" sz="2800" dirty="0">
                <a:solidFill>
                  <a:srgbClr val="0070C0"/>
                </a:solidFill>
              </a:rPr>
              <a:t>Decrease-Key</a:t>
            </a:r>
            <a:r>
              <a:rPr lang="en-US" altLang="zh-CN" sz="2800" dirty="0"/>
              <a:t> 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E.</a:t>
            </a:r>
            <a:br>
              <a:rPr lang="en-US" altLang="zh-CN" sz="2800" dirty="0"/>
            </a:br>
            <a:r>
              <a:rPr lang="en-US" altLang="zh-CN" sz="2800" dirty="0"/>
              <a:t>Total cost: O(E log V).</a:t>
            </a:r>
          </a:p>
        </p:txBody>
      </p:sp>
    </p:spTree>
    <p:extLst>
      <p:ext uri="{BB962C8B-B14F-4D97-AF65-F5344CB8AC3E}">
        <p14:creationId xmlns:p14="http://schemas.microsoft.com/office/powerpoint/2010/main" val="12897298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data structure </a:t>
            </a:r>
            <a:r>
              <a:rPr lang="en-US" altLang="zh-CN" sz="2800" dirty="0" err="1">
                <a:solidFill>
                  <a:srgbClr val="FF0000"/>
                </a:solidFill>
              </a:rPr>
              <a:t>PriQueue</a:t>
            </a:r>
            <a:r>
              <a:rPr lang="en-US" altLang="zh-CN" sz="2800" dirty="0"/>
              <a:t> (heap) supports the following two operations: (See CLRS)</a:t>
            </a:r>
          </a:p>
          <a:p>
            <a:r>
              <a:rPr lang="en-US" altLang="zh-CN" sz="2800" dirty="0"/>
              <a:t>O(log V) for </a:t>
            </a:r>
            <a:r>
              <a:rPr lang="en-US" altLang="zh-CN" sz="2800" dirty="0">
                <a:solidFill>
                  <a:srgbClr val="0070C0"/>
                </a:solidFill>
              </a:rPr>
              <a:t>Extract-Min </a:t>
            </a:r>
            <a:r>
              <a:rPr lang="en-US" altLang="zh-CN" sz="2800" dirty="0"/>
              <a:t>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V .</a:t>
            </a:r>
            <a:br>
              <a:rPr lang="en-US" altLang="zh-CN" sz="2800" dirty="0"/>
            </a:br>
            <a:r>
              <a:rPr lang="en-US" altLang="zh-CN" sz="2800" dirty="0"/>
              <a:t>Total cost: O(V log V)</a:t>
            </a:r>
          </a:p>
          <a:p>
            <a:r>
              <a:rPr lang="en-US" altLang="zh-CN" sz="2800" dirty="0"/>
              <a:t>O(log V) time for </a:t>
            </a:r>
            <a:r>
              <a:rPr lang="en-US" altLang="zh-CN" sz="2800" dirty="0">
                <a:solidFill>
                  <a:srgbClr val="0070C0"/>
                </a:solidFill>
              </a:rPr>
              <a:t>Decrease-Key</a:t>
            </a:r>
            <a:r>
              <a:rPr lang="en-US" altLang="zh-CN" sz="2800" dirty="0"/>
              <a:t> on a </a:t>
            </a:r>
            <a:r>
              <a:rPr lang="en-US" altLang="zh-CN" sz="2800" dirty="0" err="1"/>
              <a:t>PriQueue</a:t>
            </a:r>
            <a:r>
              <a:rPr lang="en-US" altLang="zh-CN" sz="2800" dirty="0"/>
              <a:t> of size at most E.</a:t>
            </a:r>
            <a:br>
              <a:rPr lang="en-US" altLang="zh-CN" sz="2800" dirty="0"/>
            </a:br>
            <a:r>
              <a:rPr lang="en-US" altLang="zh-CN" sz="2800" dirty="0"/>
              <a:t>Total cost: O(E log V).</a:t>
            </a:r>
          </a:p>
          <a:p>
            <a:pPr marL="0" indent="0">
              <a:buNone/>
            </a:pPr>
            <a:r>
              <a:rPr lang="en-US" altLang="zh-CN" sz="2800" dirty="0"/>
              <a:t>Total cost is then O((V + E) log V) = O(E log V)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59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Minimum 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80728"/>
            <a:ext cx="8644579" cy="5688632"/>
          </a:xfrm>
        </p:spPr>
      </p:pic>
      <p:sp>
        <p:nvSpPr>
          <p:cNvPr id="2" name="矩形 1"/>
          <p:cNvSpPr/>
          <p:nvPr/>
        </p:nvSpPr>
        <p:spPr bwMode="auto">
          <a:xfrm>
            <a:off x="179512" y="2875442"/>
            <a:ext cx="8788594" cy="379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3400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5464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Start with an </a:t>
            </a:r>
            <a:r>
              <a:rPr lang="en-US" altLang="zh-CN" sz="2400" dirty="0">
                <a:solidFill>
                  <a:srgbClr val="0070C0"/>
                </a:solidFill>
              </a:rPr>
              <a:t>empty</a:t>
            </a:r>
            <a:r>
              <a:rPr lang="en-US" altLang="zh-CN" sz="2400" dirty="0"/>
              <a:t> graph.</a:t>
            </a:r>
          </a:p>
          <a:p>
            <a:pPr eaLnBrk="1" hangingPunct="1"/>
            <a:r>
              <a:rPr lang="en-US" altLang="zh-CN" sz="2400" dirty="0"/>
              <a:t>Try to </a:t>
            </a:r>
            <a:r>
              <a:rPr lang="en-US" altLang="zh-CN" sz="2400" dirty="0">
                <a:solidFill>
                  <a:srgbClr val="FF0000"/>
                </a:solidFill>
              </a:rPr>
              <a:t>add</a:t>
            </a:r>
            <a:r>
              <a:rPr lang="en-US" altLang="zh-CN" sz="2400" dirty="0"/>
              <a:t> edges </a:t>
            </a:r>
            <a:r>
              <a:rPr lang="en-US" altLang="zh-CN" sz="2400" dirty="0">
                <a:solidFill>
                  <a:srgbClr val="0070C0"/>
                </a:solidFill>
              </a:rPr>
              <a:t>one</a:t>
            </a:r>
            <a:r>
              <a:rPr lang="en-US" altLang="zh-CN" sz="2400" dirty="0"/>
              <a:t> at a time, always making sure that what is built remains </a:t>
            </a:r>
            <a:r>
              <a:rPr lang="en-US" altLang="zh-CN" sz="2400" dirty="0">
                <a:solidFill>
                  <a:srgbClr val="0070C0"/>
                </a:solidFill>
              </a:rPr>
              <a:t>acyclic</a:t>
            </a:r>
            <a:r>
              <a:rPr lang="en-US" altLang="zh-CN" sz="2400" dirty="0"/>
              <a:t>.</a:t>
            </a:r>
          </a:p>
          <a:p>
            <a:pPr eaLnBrk="1" hangingPunct="1"/>
            <a:r>
              <a:rPr lang="en-US" altLang="zh-CN" sz="2400" dirty="0"/>
              <a:t>If we are sure at each step that the resulting graph is a </a:t>
            </a:r>
            <a:r>
              <a:rPr lang="en-US" altLang="zh-CN" sz="2400" dirty="0">
                <a:solidFill>
                  <a:srgbClr val="0070C0"/>
                </a:solidFill>
              </a:rPr>
              <a:t>subset</a:t>
            </a:r>
            <a:r>
              <a:rPr lang="en-US" altLang="zh-CN" sz="2400" dirty="0"/>
              <a:t> of some minimum spanning tree, we are done.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Recalling the Generic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03686"/>
            <a:ext cx="8147248" cy="38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73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</a:rPr>
              <a:t>Kruskal’s</a:t>
            </a:r>
            <a:r>
              <a:rPr lang="en-US" altLang="zh-CN" sz="2400" dirty="0">
                <a:solidFill>
                  <a:srgbClr val="FF0000"/>
                </a:solidFill>
              </a:rPr>
              <a:t> Algorithm </a:t>
            </a:r>
            <a:r>
              <a:rPr lang="en-US" altLang="zh-CN" sz="2400" dirty="0"/>
              <a:t>is based directly on the generic algorithm.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Idea of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5773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</a:rPr>
              <a:t>Kruskal’s</a:t>
            </a:r>
            <a:r>
              <a:rPr lang="en-US" altLang="zh-CN" sz="2400" dirty="0">
                <a:solidFill>
                  <a:srgbClr val="FF0000"/>
                </a:solidFill>
              </a:rPr>
              <a:t> Algorithm </a:t>
            </a:r>
            <a:r>
              <a:rPr lang="en-US" altLang="zh-CN" sz="2400" dirty="0"/>
              <a:t>is based directly on the generic algorithm.</a:t>
            </a:r>
          </a:p>
          <a:p>
            <a:pPr eaLnBrk="1" hangingPunct="1"/>
            <a:r>
              <a:rPr lang="en-US" altLang="zh-CN" sz="2400" dirty="0"/>
              <a:t>Unlike Prim’s algorithm, which grows one tree,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 grows a </a:t>
            </a:r>
            <a:r>
              <a:rPr lang="en-US" altLang="zh-CN" sz="2400" dirty="0">
                <a:solidFill>
                  <a:srgbClr val="0070C0"/>
                </a:solidFill>
              </a:rPr>
              <a:t>collection</a:t>
            </a:r>
            <a:r>
              <a:rPr lang="en-US" altLang="zh-CN" sz="2400" dirty="0"/>
              <a:t> of trees (a </a:t>
            </a:r>
            <a:r>
              <a:rPr lang="en-US" altLang="zh-CN" sz="2400" dirty="0">
                <a:solidFill>
                  <a:srgbClr val="FF0000"/>
                </a:solidFill>
              </a:rPr>
              <a:t>forest</a:t>
            </a:r>
            <a:r>
              <a:rPr lang="en-US" altLang="zh-CN" sz="2400" dirty="0"/>
              <a:t>).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Idea of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1558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</a:rPr>
              <a:t>Kruskal’s</a:t>
            </a:r>
            <a:r>
              <a:rPr lang="en-US" altLang="zh-CN" sz="2400" dirty="0">
                <a:solidFill>
                  <a:srgbClr val="FF0000"/>
                </a:solidFill>
              </a:rPr>
              <a:t> Algorithm </a:t>
            </a:r>
            <a:r>
              <a:rPr lang="en-US" altLang="zh-CN" sz="2400" dirty="0"/>
              <a:t>is based directly on the generic algorithm.</a:t>
            </a:r>
          </a:p>
          <a:p>
            <a:pPr eaLnBrk="1" hangingPunct="1"/>
            <a:r>
              <a:rPr lang="en-US" altLang="zh-CN" sz="2400" dirty="0"/>
              <a:t>Unlike Prim’s algorithm, which grows one tree,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 grows a </a:t>
            </a:r>
            <a:r>
              <a:rPr lang="en-US" altLang="zh-CN" sz="2400" dirty="0">
                <a:solidFill>
                  <a:srgbClr val="0070C0"/>
                </a:solidFill>
              </a:rPr>
              <a:t>collection</a:t>
            </a:r>
            <a:r>
              <a:rPr lang="en-US" altLang="zh-CN" sz="2400" dirty="0"/>
              <a:t> of trees (a </a:t>
            </a:r>
            <a:r>
              <a:rPr lang="en-US" altLang="zh-CN" sz="2400" dirty="0">
                <a:solidFill>
                  <a:srgbClr val="FF0000"/>
                </a:solidFill>
              </a:rPr>
              <a:t>forest</a:t>
            </a:r>
            <a:r>
              <a:rPr lang="en-US" altLang="zh-CN" sz="2400" dirty="0"/>
              <a:t>).</a:t>
            </a:r>
          </a:p>
          <a:p>
            <a:pPr eaLnBrk="1" hangingPunct="1"/>
            <a:r>
              <a:rPr lang="en-US" altLang="zh-CN" sz="2400" dirty="0"/>
              <a:t>Initially, this forest consists of the </a:t>
            </a:r>
            <a:r>
              <a:rPr lang="en-US" altLang="zh-CN" sz="2400" dirty="0">
                <a:solidFill>
                  <a:srgbClr val="FF0000"/>
                </a:solidFill>
              </a:rPr>
              <a:t>vertices</a:t>
            </a:r>
            <a:r>
              <a:rPr lang="en-US" altLang="zh-CN" sz="2400" dirty="0"/>
              <a:t> only (no edges).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Idea of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690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</a:rPr>
              <a:t>Kruskal’s</a:t>
            </a:r>
            <a:r>
              <a:rPr lang="en-US" altLang="zh-CN" sz="2400" dirty="0">
                <a:solidFill>
                  <a:srgbClr val="FF0000"/>
                </a:solidFill>
              </a:rPr>
              <a:t> Algorithm </a:t>
            </a:r>
            <a:r>
              <a:rPr lang="en-US" altLang="zh-CN" sz="2400" dirty="0"/>
              <a:t>is based directly on the generic algorithm.</a:t>
            </a:r>
          </a:p>
          <a:p>
            <a:pPr eaLnBrk="1" hangingPunct="1"/>
            <a:r>
              <a:rPr lang="en-US" altLang="zh-CN" sz="2400" dirty="0"/>
              <a:t>Unlike Prim’s algorithm, which grows one tree,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 grows a </a:t>
            </a:r>
            <a:r>
              <a:rPr lang="en-US" altLang="zh-CN" sz="2400" dirty="0">
                <a:solidFill>
                  <a:srgbClr val="0070C0"/>
                </a:solidFill>
              </a:rPr>
              <a:t>collection</a:t>
            </a:r>
            <a:r>
              <a:rPr lang="en-US" altLang="zh-CN" sz="2400" dirty="0"/>
              <a:t> of trees (a </a:t>
            </a:r>
            <a:r>
              <a:rPr lang="en-US" altLang="zh-CN" sz="2400" dirty="0">
                <a:solidFill>
                  <a:srgbClr val="FF0000"/>
                </a:solidFill>
              </a:rPr>
              <a:t>forest</a:t>
            </a:r>
            <a:r>
              <a:rPr lang="en-US" altLang="zh-CN" sz="2400" dirty="0"/>
              <a:t>).</a:t>
            </a:r>
          </a:p>
          <a:p>
            <a:pPr eaLnBrk="1" hangingPunct="1"/>
            <a:r>
              <a:rPr lang="en-US" altLang="zh-CN" sz="2400" dirty="0"/>
              <a:t>Initially, this forest consists of the </a:t>
            </a:r>
            <a:r>
              <a:rPr lang="en-US" altLang="zh-CN" sz="2400" dirty="0">
                <a:solidFill>
                  <a:srgbClr val="FF0000"/>
                </a:solidFill>
              </a:rPr>
              <a:t>vertices</a:t>
            </a:r>
            <a:r>
              <a:rPr lang="en-US" altLang="zh-CN" sz="2400" dirty="0"/>
              <a:t> only (no edges).</a:t>
            </a:r>
          </a:p>
          <a:p>
            <a:pPr eaLnBrk="1" hangingPunct="1"/>
            <a:r>
              <a:rPr lang="en-US" altLang="zh-CN" sz="2400" dirty="0"/>
              <a:t>In each step the cheapest edge that does not create a </a:t>
            </a:r>
            <a:r>
              <a:rPr lang="en-US" altLang="zh-CN" sz="2400" dirty="0">
                <a:solidFill>
                  <a:srgbClr val="00B050"/>
                </a:solidFill>
              </a:rPr>
              <a:t>cycle</a:t>
            </a:r>
            <a:r>
              <a:rPr lang="en-US" altLang="zh-CN" sz="2400" dirty="0"/>
              <a:t> is added.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Idea of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8541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 err="1">
                <a:solidFill>
                  <a:srgbClr val="FF0000"/>
                </a:solidFill>
              </a:rPr>
              <a:t>Kruskal’s</a:t>
            </a:r>
            <a:r>
              <a:rPr lang="en-US" altLang="zh-CN" sz="2400" dirty="0">
                <a:solidFill>
                  <a:srgbClr val="FF0000"/>
                </a:solidFill>
              </a:rPr>
              <a:t> Algorithm </a:t>
            </a:r>
            <a:r>
              <a:rPr lang="en-US" altLang="zh-CN" sz="2400" dirty="0"/>
              <a:t>is based directly on the generic algorithm.</a:t>
            </a:r>
          </a:p>
          <a:p>
            <a:pPr eaLnBrk="1" hangingPunct="1"/>
            <a:r>
              <a:rPr lang="en-US" altLang="zh-CN" sz="2400" dirty="0"/>
              <a:t>Unlike Prim’s algorithm, which grows one tree,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 grows a </a:t>
            </a:r>
            <a:r>
              <a:rPr lang="en-US" altLang="zh-CN" sz="2400" dirty="0">
                <a:solidFill>
                  <a:srgbClr val="0070C0"/>
                </a:solidFill>
              </a:rPr>
              <a:t>collection</a:t>
            </a:r>
            <a:r>
              <a:rPr lang="en-US" altLang="zh-CN" sz="2400" dirty="0"/>
              <a:t> of trees (a </a:t>
            </a:r>
            <a:r>
              <a:rPr lang="en-US" altLang="zh-CN" sz="2400" dirty="0">
                <a:solidFill>
                  <a:srgbClr val="FF0000"/>
                </a:solidFill>
              </a:rPr>
              <a:t>forest</a:t>
            </a:r>
            <a:r>
              <a:rPr lang="en-US" altLang="zh-CN" sz="2400" dirty="0"/>
              <a:t>).</a:t>
            </a:r>
          </a:p>
          <a:p>
            <a:pPr eaLnBrk="1" hangingPunct="1"/>
            <a:r>
              <a:rPr lang="en-US" altLang="zh-CN" sz="2400" dirty="0"/>
              <a:t>Initially, this forest consists of the </a:t>
            </a:r>
            <a:r>
              <a:rPr lang="en-US" altLang="zh-CN" sz="2400" dirty="0">
                <a:solidFill>
                  <a:srgbClr val="FF0000"/>
                </a:solidFill>
              </a:rPr>
              <a:t>vertices</a:t>
            </a:r>
            <a:r>
              <a:rPr lang="en-US" altLang="zh-CN" sz="2400" dirty="0"/>
              <a:t> only (no edges).</a:t>
            </a:r>
          </a:p>
          <a:p>
            <a:pPr eaLnBrk="1" hangingPunct="1"/>
            <a:r>
              <a:rPr lang="en-US" altLang="zh-CN" sz="2400" dirty="0"/>
              <a:t>In each step the cheapest edge that does not create a </a:t>
            </a:r>
            <a:r>
              <a:rPr lang="en-US" altLang="zh-CN" sz="2400" dirty="0">
                <a:solidFill>
                  <a:srgbClr val="00B050"/>
                </a:solidFill>
              </a:rPr>
              <a:t>cycle</a:t>
            </a:r>
            <a:r>
              <a:rPr lang="en-US" altLang="zh-CN" sz="2400" dirty="0"/>
              <a:t> is added.</a:t>
            </a:r>
          </a:p>
          <a:p>
            <a:pPr eaLnBrk="1" hangingPunct="1"/>
            <a:r>
              <a:rPr lang="en-US" altLang="zh-CN" sz="2400" dirty="0"/>
              <a:t>Continue until the forest ‘merges into’ a single tree.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Idea of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3650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36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376760" y="4869159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281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Minimum 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80728"/>
            <a:ext cx="8644579" cy="5688632"/>
          </a:xfrm>
        </p:spPr>
      </p:pic>
    </p:spTree>
    <p:extLst>
      <p:ext uri="{BB962C8B-B14F-4D97-AF65-F5344CB8AC3E}">
        <p14:creationId xmlns:p14="http://schemas.microsoft.com/office/powerpoint/2010/main" val="22968154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3854256" y="4167136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4681767" y="4167136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6101695" y="4240182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72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969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4682582" y="4177577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6111642" y="4240182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9914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4682582" y="4177577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6111642" y="4240182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矩形标注 8"/>
          <p:cNvSpPr>
            <a:spLocks noChangeArrowheads="1"/>
          </p:cNvSpPr>
          <p:nvPr/>
        </p:nvSpPr>
        <p:spPr bwMode="auto">
          <a:xfrm>
            <a:off x="5322808" y="3705841"/>
            <a:ext cx="2934598" cy="559509"/>
          </a:xfrm>
          <a:prstGeom prst="wedgeRectCallout">
            <a:avLst>
              <a:gd name="adj1" fmla="val -56647"/>
              <a:gd name="adj2" fmla="val 45326"/>
            </a:avLst>
          </a:prstGeom>
          <a:solidFill>
            <a:srgbClr val="FF000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Form a CYCLE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303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3441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2391807" y="2698507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6714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924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5552688" y="3455817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63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103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6078448" y="2699938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15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Remark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minimum spanning tree may not be </a:t>
            </a:r>
            <a:r>
              <a:rPr lang="en-US" altLang="zh-CN" sz="2800" dirty="0">
                <a:solidFill>
                  <a:srgbClr val="0070C0"/>
                </a:solidFill>
              </a:rPr>
              <a:t>unique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2" y="1412776"/>
            <a:ext cx="8712522" cy="3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47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552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4706281" y="2699938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6525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684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3774979" y="2720602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2407605" y="4249163"/>
            <a:ext cx="303939" cy="400111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7540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799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5576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err="1"/>
              <a:t>Kruskal's</a:t>
            </a:r>
            <a:r>
              <a:rPr lang="en-US" altLang="zh-CN" b="0" dirty="0"/>
              <a:t>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7690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15816" y="204829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2936761" y="4577977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1763688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176460" y="20514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5197405" y="4581128"/>
            <a:ext cx="720000" cy="72008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068024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6300192" y="331456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2378246" y="2662920"/>
            <a:ext cx="64301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2378246" y="3929193"/>
            <a:ext cx="66395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4682582" y="3929193"/>
            <a:ext cx="620265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3551319" y="3929193"/>
            <a:ext cx="622147" cy="754237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3530374" y="2662920"/>
            <a:ext cx="643092" cy="75709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4682582" y="2666071"/>
            <a:ext cx="599320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5791018" y="2666071"/>
            <a:ext cx="614616" cy="753948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5811963" y="3929193"/>
            <a:ext cx="593671" cy="757388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3275816" y="2768373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5536460" y="2771524"/>
            <a:ext cx="20945" cy="1809604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3635816" y="2408333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3656761" y="4938017"/>
            <a:ext cx="1540644" cy="3151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4198561" y="200822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769694" y="2720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704965" y="27089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672917" y="41601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844691" y="41589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947039" y="34171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398316" y="2699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400956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66190" y="4869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12011" y="42401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542949" y="34731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7355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9131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</p:txBody>
      </p:sp>
    </p:spTree>
    <p:extLst>
      <p:ext uri="{BB962C8B-B14F-4D97-AF65-F5344CB8AC3E}">
        <p14:creationId xmlns:p14="http://schemas.microsoft.com/office/powerpoint/2010/main" val="38158861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Choose an edge e in F of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  <a:r>
              <a:rPr lang="en-US" altLang="zh-CN" sz="2400" dirty="0"/>
              <a:t> weight, and check whether adding e to A creates a </a:t>
            </a:r>
            <a:r>
              <a:rPr lang="en-US" altLang="zh-CN" sz="2400" dirty="0">
                <a:solidFill>
                  <a:srgbClr val="0070C0"/>
                </a:solidFill>
              </a:rPr>
              <a:t>cycle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476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Remark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The minimum spanning tree may not be </a:t>
            </a:r>
            <a:r>
              <a:rPr lang="en-US" altLang="zh-CN" sz="2800" dirty="0">
                <a:solidFill>
                  <a:srgbClr val="0070C0"/>
                </a:solidFill>
              </a:rPr>
              <a:t>unique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dirty="0"/>
              <a:t>However, if the weights of all the edges are distinct, it is indeed unique (we won’t prove this now)</a:t>
            </a:r>
            <a:endParaRPr lang="zh-CN" altLang="en-US" sz="28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2" y="1412776"/>
            <a:ext cx="8712522" cy="3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642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Choose an edge e in F of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  <a:r>
              <a:rPr lang="en-US" altLang="zh-CN" sz="2400" dirty="0"/>
              <a:t> weight, and check whether adding e to A creates a </a:t>
            </a:r>
            <a:r>
              <a:rPr lang="en-US" altLang="zh-CN" sz="2400" dirty="0">
                <a:solidFill>
                  <a:srgbClr val="0070C0"/>
                </a:solidFill>
              </a:rPr>
              <a:t>cycle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"yes", remove e from F.</a:t>
            </a:r>
          </a:p>
        </p:txBody>
      </p:sp>
    </p:spTree>
    <p:extLst>
      <p:ext uri="{BB962C8B-B14F-4D97-AF65-F5344CB8AC3E}">
        <p14:creationId xmlns:p14="http://schemas.microsoft.com/office/powerpoint/2010/main" val="23784997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Choose an edge e in F of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  <a:r>
              <a:rPr lang="en-US" altLang="zh-CN" sz="2400" dirty="0"/>
              <a:t> weight, and check whether adding e to A creates a </a:t>
            </a:r>
            <a:r>
              <a:rPr lang="en-US" altLang="zh-CN" sz="2400" dirty="0">
                <a:solidFill>
                  <a:srgbClr val="0070C0"/>
                </a:solidFill>
              </a:rPr>
              <a:t>cycle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"yes", remove e from F.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"no", move e from F to A.</a:t>
            </a:r>
          </a:p>
        </p:txBody>
      </p:sp>
    </p:spTree>
    <p:extLst>
      <p:ext uri="{BB962C8B-B14F-4D97-AF65-F5344CB8AC3E}">
        <p14:creationId xmlns:p14="http://schemas.microsoft.com/office/powerpoint/2010/main" val="154842129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Choose an edge e in F of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  <a:r>
              <a:rPr lang="en-US" altLang="zh-CN" sz="2400" dirty="0"/>
              <a:t> weight, and check whether adding e to A creates a </a:t>
            </a:r>
            <a:r>
              <a:rPr lang="en-US" altLang="zh-CN" sz="2400" dirty="0">
                <a:solidFill>
                  <a:srgbClr val="0070C0"/>
                </a:solidFill>
              </a:rPr>
              <a:t>cycle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"yes", remove e from F.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"no", move e from F to A.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F = </a:t>
            </a:r>
            <a:r>
              <a:rPr lang="zh-CN" altLang="en-US" sz="2400" dirty="0"/>
              <a:t>∅</a:t>
            </a:r>
            <a:r>
              <a:rPr lang="en-US" altLang="zh-CN" sz="2400" dirty="0"/>
              <a:t>, stop and output the minimal spanning tree (V,A).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9719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Choose an edge e in F of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  <a:r>
              <a:rPr lang="en-US" altLang="zh-CN" sz="2400" dirty="0"/>
              <a:t> weight, and check whether adding e to A creates a </a:t>
            </a:r>
            <a:r>
              <a:rPr lang="en-US" altLang="zh-CN" sz="2400" dirty="0">
                <a:solidFill>
                  <a:srgbClr val="0070C0"/>
                </a:solidFill>
              </a:rPr>
              <a:t>cycle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"yes", remove e from F.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"no", move e from F to A.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F = </a:t>
            </a:r>
            <a:r>
              <a:rPr lang="zh-CN" altLang="en-US" sz="2400" dirty="0"/>
              <a:t>∅</a:t>
            </a:r>
            <a:r>
              <a:rPr lang="en-US" altLang="zh-CN" sz="2400" dirty="0"/>
              <a:t>, stop and output the minimal spanning tree (V,A).</a:t>
            </a:r>
            <a:br>
              <a:rPr lang="en-US" altLang="zh-CN" sz="2400" dirty="0"/>
            </a:br>
            <a:r>
              <a:rPr lang="en-US" altLang="zh-CN" sz="2400" dirty="0"/>
              <a:t>Otherwise go to Step 2.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07891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Framework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Set A = </a:t>
            </a:r>
            <a:r>
              <a:rPr lang="zh-CN" altLang="en-US" sz="2400" dirty="0"/>
              <a:t>∅</a:t>
            </a:r>
            <a:r>
              <a:rPr lang="en-US" altLang="zh-CN" sz="2400" dirty="0"/>
              <a:t> and F = E, the set of all edges.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Choose an edge e in F of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  <a:r>
              <a:rPr lang="en-US" altLang="zh-CN" sz="2400" dirty="0"/>
              <a:t> weight, </a:t>
            </a:r>
            <a:r>
              <a:rPr lang="en-US" altLang="zh-CN" sz="2400"/>
              <a:t>and check whether </a:t>
            </a:r>
            <a:r>
              <a:rPr lang="en-US" altLang="zh-CN" sz="2400" dirty="0"/>
              <a:t>adding e to A creates a </a:t>
            </a:r>
            <a:r>
              <a:rPr lang="en-US" altLang="zh-CN" sz="2400" dirty="0">
                <a:solidFill>
                  <a:srgbClr val="0070C0"/>
                </a:solidFill>
              </a:rPr>
              <a:t>cycle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"yes", remove e from F.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If "no", move e from F to A.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F = </a:t>
            </a:r>
            <a:r>
              <a:rPr lang="zh-CN" altLang="en-US" sz="2400" dirty="0"/>
              <a:t>∅</a:t>
            </a:r>
            <a:r>
              <a:rPr lang="en-US" altLang="zh-CN" sz="2400" dirty="0"/>
              <a:t>, stop and output the minimal spanning tree (V,A).</a:t>
            </a:r>
            <a:br>
              <a:rPr lang="en-US" altLang="zh-CN" sz="2400" dirty="0"/>
            </a:br>
            <a:r>
              <a:rPr lang="en-US" altLang="zh-CN" sz="2400" dirty="0"/>
              <a:t>Otherwise go to Step 2.</a:t>
            </a:r>
            <a:endParaRPr lang="zh-CN" altLang="en-US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2" y="3717032"/>
            <a:ext cx="8723698" cy="23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10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Choose the Edge of Least Weight?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94531"/>
            <a:ext cx="8640960" cy="10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1392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Choose the Edge of Least Weight?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Start by </a:t>
            </a:r>
            <a:r>
              <a:rPr lang="en-US" altLang="zh-CN" sz="2400" dirty="0">
                <a:solidFill>
                  <a:srgbClr val="FF0000"/>
                </a:solidFill>
              </a:rPr>
              <a:t>sorting</a:t>
            </a:r>
            <a:r>
              <a:rPr lang="en-US" altLang="zh-CN" sz="2400" dirty="0"/>
              <a:t> edges in E in order of increasing weight.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94531"/>
            <a:ext cx="8640960" cy="10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66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Choose the Edge of Least Weight?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Start by </a:t>
            </a:r>
            <a:r>
              <a:rPr lang="en-US" altLang="zh-CN" sz="2400" dirty="0">
                <a:solidFill>
                  <a:srgbClr val="FF0000"/>
                </a:solidFill>
              </a:rPr>
              <a:t>sorting</a:t>
            </a:r>
            <a:r>
              <a:rPr lang="en-US" altLang="zh-CN" sz="2400" dirty="0"/>
              <a:t> edges in E in order of increasing weight.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Walk through the edges in this order.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94531"/>
            <a:ext cx="8640960" cy="10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69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Choose the Edge of Least Weight?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Start by </a:t>
            </a:r>
            <a:r>
              <a:rPr lang="en-US" altLang="zh-CN" sz="2400" dirty="0">
                <a:solidFill>
                  <a:srgbClr val="FF0000"/>
                </a:solidFill>
              </a:rPr>
              <a:t>sorting</a:t>
            </a:r>
            <a:r>
              <a:rPr lang="en-US" altLang="zh-CN" sz="2400" dirty="0"/>
              <a:t> edges in E in order of increasing weight.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Walk through the edges in this order.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(Once edge e causes a cycle it will always cause a cycle, so it can be thrown away.)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94531"/>
            <a:ext cx="8640960" cy="10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79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3167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/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1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Minimum Spanning Tree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" y="2636912"/>
            <a:ext cx="8440379" cy="1462529"/>
          </a:xfrm>
        </p:spPr>
      </p:pic>
    </p:spTree>
    <p:extLst>
      <p:ext uri="{BB962C8B-B14F-4D97-AF65-F5344CB8AC3E}">
        <p14:creationId xmlns:p14="http://schemas.microsoft.com/office/powerpoint/2010/main" val="370904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661743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332283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not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does not create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510486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not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does not create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8784530" cy="9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144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not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does not create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High-Level Answer</a:t>
            </a:r>
            <a:r>
              <a:rPr lang="en-US" altLang="zh-CN" sz="2400" dirty="0"/>
              <a:t>: Use a </a:t>
            </a:r>
            <a:r>
              <a:rPr lang="en-US" altLang="zh-CN" sz="2400" dirty="0">
                <a:solidFill>
                  <a:srgbClr val="FF0000"/>
                </a:solidFill>
              </a:rPr>
              <a:t>disjoint-set data structure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8784530" cy="9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2646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not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does not create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High-Level Answer</a:t>
            </a:r>
            <a:r>
              <a:rPr lang="en-US" altLang="zh-CN" sz="2400" dirty="0"/>
              <a:t>: Use a </a:t>
            </a:r>
            <a:r>
              <a:rPr lang="en-US" altLang="zh-CN" sz="2400" dirty="0">
                <a:solidFill>
                  <a:srgbClr val="FF0000"/>
                </a:solidFill>
              </a:rPr>
              <a:t>disjoint-set data structure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Vertices in a tree are considered to be in same </a:t>
            </a:r>
            <a:r>
              <a:rPr lang="en-US" altLang="zh-CN" sz="2400" dirty="0">
                <a:solidFill>
                  <a:srgbClr val="00B050"/>
                </a:solidFill>
              </a:rPr>
              <a:t>set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8784530" cy="9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55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not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does not create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High-Level Answer</a:t>
            </a:r>
            <a:r>
              <a:rPr lang="en-US" altLang="zh-CN" sz="2400" dirty="0"/>
              <a:t>: Use a </a:t>
            </a:r>
            <a:r>
              <a:rPr lang="en-US" altLang="zh-CN" sz="2400" dirty="0">
                <a:solidFill>
                  <a:srgbClr val="FF0000"/>
                </a:solidFill>
              </a:rPr>
              <a:t>disjoint-set data structure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Vertices in a tree are considered to be in same </a:t>
            </a:r>
            <a:r>
              <a:rPr lang="en-US" altLang="zh-CN" sz="2400" dirty="0">
                <a:solidFill>
                  <a:srgbClr val="00B050"/>
                </a:solidFill>
              </a:rPr>
              <a:t>set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Test if </a:t>
            </a:r>
            <a:r>
              <a:rPr lang="en-US" altLang="zh-CN" sz="2400" dirty="0">
                <a:solidFill>
                  <a:srgbClr val="FF0000"/>
                </a:solidFill>
              </a:rPr>
              <a:t>Find-Set(u) = Find-Set(v)?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8784530" cy="9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838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Check for Cycles?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Observations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At each step of the framework algorithm, (V,A) is acyclic so it is a forest.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creates a cycle.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If u and v are not in the same tree, then adding edge {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} to A does not create a cycle.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High-Level Answer</a:t>
            </a:r>
            <a:r>
              <a:rPr lang="en-US" altLang="zh-CN" sz="2400" dirty="0"/>
              <a:t>: Use a </a:t>
            </a:r>
            <a:r>
              <a:rPr lang="en-US" altLang="zh-CN" sz="2400" dirty="0">
                <a:solidFill>
                  <a:srgbClr val="FF0000"/>
                </a:solidFill>
              </a:rPr>
              <a:t>disjoint-set data structure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Vertices in a tree are considered to be in same </a:t>
            </a:r>
            <a:r>
              <a:rPr lang="en-US" altLang="zh-CN" sz="2400" dirty="0">
                <a:solidFill>
                  <a:srgbClr val="00B050"/>
                </a:solidFill>
              </a:rPr>
              <a:t>set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Test if </a:t>
            </a:r>
            <a:r>
              <a:rPr lang="en-US" altLang="zh-CN" sz="2400" dirty="0">
                <a:solidFill>
                  <a:srgbClr val="FF0000"/>
                </a:solidFill>
              </a:rPr>
              <a:t>Find-Set(u) = Find-Set(v)?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Low-Level Answer</a:t>
            </a:r>
            <a:r>
              <a:rPr lang="en-US" altLang="zh-CN" sz="2400" dirty="0"/>
              <a:t>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Union-Find</a:t>
            </a:r>
            <a:r>
              <a:rPr lang="en-US" altLang="zh-CN" sz="2400" dirty="0"/>
              <a:t> data structure implements this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8784530" cy="9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76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226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Union-Find Data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Union-Find</a:t>
            </a:r>
            <a:r>
              <a:rPr lang="en-US" altLang="zh-CN" sz="2400" dirty="0"/>
              <a:t> supports three operations on collections of </a:t>
            </a:r>
            <a:r>
              <a:rPr lang="en-US" altLang="zh-CN" sz="2400" dirty="0">
                <a:solidFill>
                  <a:srgbClr val="FF0000"/>
                </a:solidFill>
              </a:rPr>
              <a:t>disjoint sets </a:t>
            </a:r>
            <a:r>
              <a:rPr lang="en-US" altLang="zh-CN" sz="2400" dirty="0"/>
              <a:t>over some universe U. Let n = |U|. For any </a:t>
            </a:r>
            <a:r>
              <a:rPr lang="en-US" altLang="zh-CN" sz="2400" dirty="0" err="1"/>
              <a:t>u,v</a:t>
            </a:r>
            <a:r>
              <a:rPr lang="zh-CN" altLang="en-US" sz="2400" dirty="0"/>
              <a:t>∈</a:t>
            </a:r>
            <a:r>
              <a:rPr lang="en-US" altLang="zh-CN" sz="2400" dirty="0"/>
              <a:t>U: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0372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General strategy for solving the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tree is an </a:t>
            </a:r>
            <a:r>
              <a:rPr lang="en-US" altLang="zh-CN" dirty="0">
                <a:solidFill>
                  <a:srgbClr val="FF0000"/>
                </a:solidFill>
              </a:rPr>
              <a:t>acyclic</a:t>
            </a:r>
            <a:r>
              <a:rPr lang="en-US" altLang="zh-CN" dirty="0"/>
              <a:t> graph</a:t>
            </a:r>
          </a:p>
          <a:p>
            <a:r>
              <a:rPr lang="en-US" altLang="zh-CN" dirty="0"/>
              <a:t>start with an </a:t>
            </a:r>
            <a:r>
              <a:rPr lang="en-US" altLang="zh-CN" dirty="0">
                <a:solidFill>
                  <a:srgbClr val="0070C0"/>
                </a:solidFill>
              </a:rPr>
              <a:t>empty</a:t>
            </a:r>
            <a:r>
              <a:rPr lang="en-US" altLang="zh-CN" dirty="0"/>
              <a:t> graph.</a:t>
            </a:r>
          </a:p>
        </p:txBody>
      </p:sp>
    </p:spTree>
    <p:extLst>
      <p:ext uri="{BB962C8B-B14F-4D97-AF65-F5344CB8AC3E}">
        <p14:creationId xmlns:p14="http://schemas.microsoft.com/office/powerpoint/2010/main" val="364251495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Union-Find Data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Union-Find</a:t>
            </a:r>
            <a:r>
              <a:rPr lang="en-US" altLang="zh-CN" sz="2400" dirty="0"/>
              <a:t> supports three operations on collections of </a:t>
            </a:r>
            <a:r>
              <a:rPr lang="en-US" altLang="zh-CN" sz="2400" dirty="0">
                <a:solidFill>
                  <a:srgbClr val="FF0000"/>
                </a:solidFill>
              </a:rPr>
              <a:t>disjoint sets </a:t>
            </a:r>
            <a:r>
              <a:rPr lang="en-US" altLang="zh-CN" sz="2400" dirty="0"/>
              <a:t>over some universe U. Let n = |U|. For any </a:t>
            </a:r>
            <a:r>
              <a:rPr lang="en-US" altLang="zh-CN" sz="2400" dirty="0" err="1"/>
              <a:t>u,v</a:t>
            </a:r>
            <a:r>
              <a:rPr lang="zh-CN" altLang="en-US" sz="2400" dirty="0"/>
              <a:t>∈</a:t>
            </a:r>
            <a:r>
              <a:rPr lang="en-US" altLang="zh-CN" sz="2400" dirty="0"/>
              <a:t>U: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Create-Set(u)</a:t>
            </a:r>
            <a:r>
              <a:rPr lang="en-US" altLang="zh-CN" sz="2400" dirty="0"/>
              <a:t>: Create a set containing the single element u.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O(1)</a:t>
            </a:r>
            <a:r>
              <a:rPr lang="en-US" altLang="zh-CN" sz="2000" dirty="0"/>
              <a:t> time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479758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Union-Find Data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Union-Find</a:t>
            </a:r>
            <a:r>
              <a:rPr lang="en-US" altLang="zh-CN" sz="2400" dirty="0"/>
              <a:t> supports three operations on collections of </a:t>
            </a:r>
            <a:r>
              <a:rPr lang="en-US" altLang="zh-CN" sz="2400" dirty="0">
                <a:solidFill>
                  <a:srgbClr val="FF0000"/>
                </a:solidFill>
              </a:rPr>
              <a:t>disjoint sets </a:t>
            </a:r>
            <a:r>
              <a:rPr lang="en-US" altLang="zh-CN" sz="2400" dirty="0"/>
              <a:t>over some universe U. Let n = |U|. For any </a:t>
            </a:r>
            <a:r>
              <a:rPr lang="en-US" altLang="zh-CN" sz="2400" dirty="0" err="1"/>
              <a:t>u,v</a:t>
            </a:r>
            <a:r>
              <a:rPr lang="zh-CN" altLang="en-US" sz="2400" dirty="0"/>
              <a:t>∈</a:t>
            </a:r>
            <a:r>
              <a:rPr lang="en-US" altLang="zh-CN" sz="2400" dirty="0"/>
              <a:t>U: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Create-Set(u)</a:t>
            </a:r>
            <a:r>
              <a:rPr lang="en-US" altLang="zh-CN" sz="2400" dirty="0"/>
              <a:t>: Create a set containing the single element u.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O(1)</a:t>
            </a:r>
            <a:r>
              <a:rPr lang="en-US" altLang="zh-CN" sz="2000" dirty="0"/>
              <a:t> time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Find-Set(u)</a:t>
            </a:r>
            <a:r>
              <a:rPr lang="en-US" altLang="zh-CN" sz="2400" dirty="0"/>
              <a:t>: Find the set containing the element u. (Say each set has a unique ID)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O(log n) </a:t>
            </a:r>
            <a:r>
              <a:rPr lang="en-US" altLang="zh-CN" sz="2000" dirty="0"/>
              <a:t>time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3385714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Union-Find Data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Union-Find</a:t>
            </a:r>
            <a:r>
              <a:rPr lang="en-US" altLang="zh-CN" sz="2400" dirty="0"/>
              <a:t> supports three operations on collections of </a:t>
            </a:r>
            <a:r>
              <a:rPr lang="en-US" altLang="zh-CN" sz="2400" dirty="0">
                <a:solidFill>
                  <a:srgbClr val="FF0000"/>
                </a:solidFill>
              </a:rPr>
              <a:t>disjoint sets </a:t>
            </a:r>
            <a:r>
              <a:rPr lang="en-US" altLang="zh-CN" sz="2400" dirty="0"/>
              <a:t>over some universe U. Let n = |U|. For any </a:t>
            </a:r>
            <a:r>
              <a:rPr lang="en-US" altLang="zh-CN" sz="2400" dirty="0" err="1"/>
              <a:t>u,v</a:t>
            </a:r>
            <a:r>
              <a:rPr lang="zh-CN" altLang="en-US" sz="2400" dirty="0"/>
              <a:t>∈</a:t>
            </a:r>
            <a:r>
              <a:rPr lang="en-US" altLang="zh-CN" sz="2400" dirty="0"/>
              <a:t>U: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Create-Set(u)</a:t>
            </a:r>
            <a:r>
              <a:rPr lang="en-US" altLang="zh-CN" sz="2400" dirty="0"/>
              <a:t>: Create a set containing the single element u.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O(1)</a:t>
            </a:r>
            <a:r>
              <a:rPr lang="en-US" altLang="zh-CN" sz="2000" dirty="0"/>
              <a:t> time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Find-Set(u)</a:t>
            </a:r>
            <a:r>
              <a:rPr lang="en-US" altLang="zh-CN" sz="2400" dirty="0"/>
              <a:t>: Find the set containing the element u. (Say each set has a unique ID)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O(log n) </a:t>
            </a:r>
            <a:r>
              <a:rPr lang="en-US" altLang="zh-CN" sz="2000" dirty="0"/>
              <a:t>time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Union(u, v)</a:t>
            </a:r>
            <a:r>
              <a:rPr lang="en-US" altLang="zh-CN" sz="2400" dirty="0"/>
              <a:t>: Merge the sets containing u and v respectively into a common set.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O(log n)</a:t>
            </a:r>
            <a:r>
              <a:rPr lang="en-US" altLang="zh-CN" sz="2000" dirty="0"/>
              <a:t> time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51397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Union-Find Data Structure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Union-Find</a:t>
            </a:r>
            <a:r>
              <a:rPr lang="en-US" altLang="zh-CN" sz="2400" dirty="0"/>
              <a:t> supports three operations on collections of </a:t>
            </a:r>
            <a:r>
              <a:rPr lang="en-US" altLang="zh-CN" sz="2400" dirty="0">
                <a:solidFill>
                  <a:srgbClr val="FF0000"/>
                </a:solidFill>
              </a:rPr>
              <a:t>disjoint sets </a:t>
            </a:r>
            <a:r>
              <a:rPr lang="en-US" altLang="zh-CN" sz="2400" dirty="0"/>
              <a:t>over some universe U. Let n = |U|. For any </a:t>
            </a:r>
            <a:r>
              <a:rPr lang="en-US" altLang="zh-CN" sz="2400" dirty="0" err="1"/>
              <a:t>u,v</a:t>
            </a:r>
            <a:r>
              <a:rPr lang="zh-CN" altLang="en-US" sz="2400" dirty="0"/>
              <a:t>∈</a:t>
            </a:r>
            <a:r>
              <a:rPr lang="en-US" altLang="zh-CN" sz="2400" dirty="0"/>
              <a:t>U: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Create-Set(u)</a:t>
            </a:r>
            <a:r>
              <a:rPr lang="en-US" altLang="zh-CN" sz="2400" dirty="0"/>
              <a:t>: Create a set containing the single element u.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O(1)</a:t>
            </a:r>
            <a:r>
              <a:rPr lang="en-US" altLang="zh-CN" sz="2000" dirty="0"/>
              <a:t> time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Find-Set(u)</a:t>
            </a:r>
            <a:r>
              <a:rPr lang="en-US" altLang="zh-CN" sz="2400" dirty="0"/>
              <a:t>: Find the set containing the element u. (Say each set has a unique ID)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O(log n) </a:t>
            </a:r>
            <a:r>
              <a:rPr lang="en-US" altLang="zh-CN" sz="2000" dirty="0"/>
              <a:t>time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Union(u, v)</a:t>
            </a:r>
            <a:r>
              <a:rPr lang="en-US" altLang="zh-CN" sz="2400" dirty="0"/>
              <a:t>: Merge the sets containing u and v respectively into a common set.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O(log n)</a:t>
            </a:r>
            <a:r>
              <a:rPr lang="en-US" altLang="zh-CN" sz="2000" dirty="0"/>
              <a:t>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For now we treat Union-Find as a black box. We will present its implementation.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0693227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Every item is in a </a:t>
            </a:r>
            <a:r>
              <a:rPr lang="en-US" altLang="zh-CN" sz="2400" dirty="0">
                <a:solidFill>
                  <a:srgbClr val="FF0000"/>
                </a:solidFill>
              </a:rPr>
              <a:t>tree</a:t>
            </a:r>
            <a:r>
              <a:rPr lang="en-US" altLang="zh-CN" sz="2400" dirty="0"/>
              <a:t>. (Do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confuse these with the subtrees formed by Kruskal’s algorithm.)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7355"/>
            <a:ext cx="4392488" cy="2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6313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Every item is in a </a:t>
            </a:r>
            <a:r>
              <a:rPr lang="en-US" altLang="zh-CN" sz="2400" dirty="0">
                <a:solidFill>
                  <a:srgbClr val="FF0000"/>
                </a:solidFill>
              </a:rPr>
              <a:t>tree</a:t>
            </a:r>
            <a:r>
              <a:rPr lang="en-US" altLang="zh-CN" sz="2400" dirty="0"/>
              <a:t>. (Do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confuse these with the subtrees formed by Kruskal’s algorithm.)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root</a:t>
            </a:r>
            <a:r>
              <a:rPr lang="en-US" altLang="zh-CN" sz="2400" dirty="0"/>
              <a:t> of the tree is the </a:t>
            </a:r>
            <a:r>
              <a:rPr lang="en-US" altLang="zh-CN" sz="2400" dirty="0">
                <a:solidFill>
                  <a:srgbClr val="FF0000"/>
                </a:solidFill>
              </a:rPr>
              <a:t>representative</a:t>
            </a:r>
            <a:r>
              <a:rPr lang="en-US" altLang="zh-CN" sz="2400" dirty="0"/>
              <a:t> item of all items in that tree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7355"/>
            <a:ext cx="4392488" cy="2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3182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Every item is in a </a:t>
            </a:r>
            <a:r>
              <a:rPr lang="en-US" altLang="zh-CN" sz="2400" dirty="0">
                <a:solidFill>
                  <a:srgbClr val="FF0000"/>
                </a:solidFill>
              </a:rPr>
              <a:t>tree</a:t>
            </a:r>
            <a:r>
              <a:rPr lang="en-US" altLang="zh-CN" sz="2400" dirty="0"/>
              <a:t>. (Do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confuse these with the subtrees formed by Kruskal’s algorithm.)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root</a:t>
            </a:r>
            <a:r>
              <a:rPr lang="en-US" altLang="zh-CN" sz="2400" dirty="0"/>
              <a:t> of the tree is the </a:t>
            </a:r>
            <a:r>
              <a:rPr lang="en-US" altLang="zh-CN" sz="2400" dirty="0">
                <a:solidFill>
                  <a:srgbClr val="FF0000"/>
                </a:solidFill>
              </a:rPr>
              <a:t>representative</a:t>
            </a:r>
            <a:r>
              <a:rPr lang="en-US" altLang="zh-CN" sz="2400" dirty="0"/>
              <a:t> item of all items in that tree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i.e., the root of the tree represents the whole items.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7355"/>
            <a:ext cx="4392488" cy="2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403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Every item is in a </a:t>
            </a:r>
            <a:r>
              <a:rPr lang="en-US" altLang="zh-CN" sz="2400" dirty="0">
                <a:solidFill>
                  <a:srgbClr val="FF0000"/>
                </a:solidFill>
              </a:rPr>
              <a:t>tree</a:t>
            </a:r>
            <a:r>
              <a:rPr lang="en-US" altLang="zh-CN" sz="2400" dirty="0"/>
              <a:t>. (Do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confuse these with the subtrees formed by Kruskal’s algorithm.)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root</a:t>
            </a:r>
            <a:r>
              <a:rPr lang="en-US" altLang="zh-CN" sz="2400" dirty="0"/>
              <a:t> of the tree is the </a:t>
            </a:r>
            <a:r>
              <a:rPr lang="en-US" altLang="zh-CN" sz="2400" dirty="0">
                <a:solidFill>
                  <a:srgbClr val="FF0000"/>
                </a:solidFill>
              </a:rPr>
              <a:t>representative</a:t>
            </a:r>
            <a:r>
              <a:rPr lang="en-US" altLang="zh-CN" sz="2400" dirty="0"/>
              <a:t> item of all items in that tree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i.e., the root of the tree represents the whole items.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use the root’s ID as the unique ID of the set.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7355"/>
            <a:ext cx="4392488" cy="2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3572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Every item is in a </a:t>
            </a:r>
            <a:r>
              <a:rPr lang="en-US" altLang="zh-CN" sz="2400" dirty="0">
                <a:solidFill>
                  <a:srgbClr val="FF0000"/>
                </a:solidFill>
              </a:rPr>
              <a:t>tree</a:t>
            </a:r>
            <a:r>
              <a:rPr lang="en-US" altLang="zh-CN" sz="2400" dirty="0"/>
              <a:t>. (Do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confuse these with the subtrees formed by Kruskal’s algorithm.)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root</a:t>
            </a:r>
            <a:r>
              <a:rPr lang="en-US" altLang="zh-CN" sz="2400" dirty="0"/>
              <a:t> of the tree is the </a:t>
            </a:r>
            <a:r>
              <a:rPr lang="en-US" altLang="zh-CN" sz="2400" dirty="0">
                <a:solidFill>
                  <a:srgbClr val="FF0000"/>
                </a:solidFill>
              </a:rPr>
              <a:t>representative</a:t>
            </a:r>
            <a:r>
              <a:rPr lang="en-US" altLang="zh-CN" sz="2400" dirty="0"/>
              <a:t> item of all items in that tree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i.e., the root of the tree represents the whole items.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use the root’s ID as the unique ID of the set.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In this up-tree implementation, every node (except the root) has a pointer pointing to its </a:t>
            </a:r>
            <a:r>
              <a:rPr lang="en-US" altLang="zh-CN" sz="2400" dirty="0">
                <a:solidFill>
                  <a:srgbClr val="0070C0"/>
                </a:solidFill>
              </a:rPr>
              <a:t>parent</a:t>
            </a:r>
            <a:r>
              <a:rPr lang="en-US" altLang="zh-CN" sz="2400" dirty="0"/>
              <a:t>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7355"/>
            <a:ext cx="4392488" cy="2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474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Every item is in a </a:t>
            </a:r>
            <a:r>
              <a:rPr lang="en-US" altLang="zh-CN" sz="2400" dirty="0">
                <a:solidFill>
                  <a:srgbClr val="FF0000"/>
                </a:solidFill>
              </a:rPr>
              <a:t>tree</a:t>
            </a:r>
            <a:r>
              <a:rPr lang="en-US" altLang="zh-CN" sz="2400" dirty="0"/>
              <a:t>. (Do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confuse these with the subtrees formed by Kruskal’s algorithm.)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root</a:t>
            </a:r>
            <a:r>
              <a:rPr lang="en-US" altLang="zh-CN" sz="2400" dirty="0"/>
              <a:t> of the tree is the </a:t>
            </a:r>
            <a:r>
              <a:rPr lang="en-US" altLang="zh-CN" sz="2400" dirty="0">
                <a:solidFill>
                  <a:srgbClr val="FF0000"/>
                </a:solidFill>
              </a:rPr>
              <a:t>representative</a:t>
            </a:r>
            <a:r>
              <a:rPr lang="en-US" altLang="zh-CN" sz="2400" dirty="0"/>
              <a:t> item of all items in that tree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i.e., the root of the tree represents the whole items.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use the root’s ID as the unique ID of the set.</a:t>
            </a:r>
          </a:p>
          <a:p>
            <a:pPr algn="just">
              <a:spcBef>
                <a:spcPts val="0"/>
              </a:spcBef>
            </a:pPr>
            <a:r>
              <a:rPr lang="en-US" altLang="zh-CN" sz="2400" dirty="0"/>
              <a:t>In this up-tree implementation, every node (except the root) has a pointer pointing to its </a:t>
            </a:r>
            <a:r>
              <a:rPr lang="en-US" altLang="zh-CN" sz="2400" dirty="0">
                <a:solidFill>
                  <a:srgbClr val="0070C0"/>
                </a:solidFill>
              </a:rPr>
              <a:t>parent</a:t>
            </a:r>
            <a:r>
              <a:rPr lang="en-US" altLang="zh-CN" sz="2400" dirty="0"/>
              <a:t>.</a:t>
            </a:r>
          </a:p>
          <a:p>
            <a:pPr lvl="1" algn="just">
              <a:spcBef>
                <a:spcPts val="0"/>
              </a:spcBef>
            </a:pPr>
            <a:r>
              <a:rPr lang="en-US" altLang="zh-CN" sz="2000" dirty="0"/>
              <a:t>The root element has a pointer pointing to itself.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7355"/>
            <a:ext cx="4392488" cy="2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General strategy for solving the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tree is an </a:t>
            </a:r>
            <a:r>
              <a:rPr lang="en-US" altLang="zh-CN" dirty="0">
                <a:solidFill>
                  <a:srgbClr val="FF0000"/>
                </a:solidFill>
              </a:rPr>
              <a:t>acyclic</a:t>
            </a:r>
            <a:r>
              <a:rPr lang="en-US" altLang="zh-CN" dirty="0"/>
              <a:t> graph</a:t>
            </a:r>
          </a:p>
          <a:p>
            <a:r>
              <a:rPr lang="en-US" altLang="zh-CN" dirty="0"/>
              <a:t>start with an </a:t>
            </a:r>
            <a:r>
              <a:rPr lang="en-US" altLang="zh-CN" dirty="0">
                <a:solidFill>
                  <a:srgbClr val="0070C0"/>
                </a:solidFill>
              </a:rPr>
              <a:t>empty</a:t>
            </a:r>
            <a:r>
              <a:rPr lang="en-US" altLang="zh-CN" dirty="0"/>
              <a:t> graph.</a:t>
            </a:r>
          </a:p>
          <a:p>
            <a:r>
              <a:rPr lang="en-US" altLang="zh-CN" dirty="0"/>
              <a:t>try to </a:t>
            </a:r>
            <a:r>
              <a:rPr lang="en-US" altLang="zh-CN" dirty="0">
                <a:solidFill>
                  <a:srgbClr val="FF0000"/>
                </a:solidFill>
              </a:rPr>
              <a:t>add</a:t>
            </a:r>
            <a:r>
              <a:rPr lang="en-US" altLang="zh-CN" dirty="0"/>
              <a:t> edges one at a time, always making sure that what is built remains acyclic.</a:t>
            </a:r>
          </a:p>
        </p:txBody>
      </p:sp>
    </p:spTree>
    <p:extLst>
      <p:ext uri="{BB962C8B-B14F-4D97-AF65-F5344CB8AC3E}">
        <p14:creationId xmlns:p14="http://schemas.microsoft.com/office/powerpoint/2010/main" val="110616871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Create-Set(x) and Find-Set(x)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Create-Set(x): easy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6" y="1628800"/>
            <a:ext cx="8649907" cy="4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16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Create-Set(x) and Find-Set(x)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Create-Set(x): easy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Find-Set(x): also easy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simply trace the parent point until we hit the root, then return the root element.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6" y="1628800"/>
            <a:ext cx="8649907" cy="4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58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6" y="4005064"/>
            <a:ext cx="8649907" cy="1028844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Create-Set(x) and Find-Set(x)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Create-Set(x): easy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Find-Set(x): also easy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simply trace the parent point until we hit the root, then return the root element.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6" y="1628800"/>
            <a:ext cx="8649907" cy="4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967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Naive</a:t>
            </a:r>
            <a:r>
              <a:rPr lang="en-US" altLang="zh-CN" sz="2400" dirty="0"/>
              <a:t> solution: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put the parent pointer of the representation of x pointing to the representation of y.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4640766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Naive</a:t>
            </a:r>
            <a:r>
              <a:rPr lang="en-US" altLang="zh-CN" sz="2400" dirty="0"/>
              <a:t> solution: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put the parent pointer of the representation of x pointing to the representation of y.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" y="2132856"/>
            <a:ext cx="8435280" cy="45379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290464" y="5445224"/>
            <a:ext cx="8602016" cy="1223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91138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Naive</a:t>
            </a:r>
            <a:r>
              <a:rPr lang="en-US" altLang="zh-CN" sz="2400" dirty="0"/>
              <a:t> solution: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put the parent pointer of the representation of x pointing to the representation of y.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" y="2132856"/>
            <a:ext cx="8435280" cy="45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705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86424"/>
            <a:ext cx="6840759" cy="23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788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May become a </a:t>
            </a:r>
            <a:r>
              <a:rPr lang="en-US" altLang="zh-CN" sz="2400" dirty="0">
                <a:solidFill>
                  <a:srgbClr val="FF0000"/>
                </a:solidFill>
              </a:rPr>
              <a:t>linked-list</a:t>
            </a:r>
            <a:r>
              <a:rPr lang="en-US" altLang="zh-CN" sz="2400" dirty="0"/>
              <a:t> at the end! Hence it is not efficient.</a:t>
            </a: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86424"/>
            <a:ext cx="6840759" cy="23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3165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May become a </a:t>
            </a:r>
            <a:r>
              <a:rPr lang="en-US" altLang="zh-CN" sz="2400" dirty="0">
                <a:solidFill>
                  <a:srgbClr val="FF0000"/>
                </a:solidFill>
              </a:rPr>
              <a:t>linked-list</a:t>
            </a:r>
            <a:r>
              <a:rPr lang="en-US" altLang="zh-CN" sz="2400" dirty="0"/>
              <a:t> at the end! Hence it is not efficient.</a:t>
            </a: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86424"/>
            <a:ext cx="6840759" cy="2397339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005064"/>
            <a:ext cx="8352928" cy="9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77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May become a </a:t>
            </a:r>
            <a:r>
              <a:rPr lang="en-US" altLang="zh-CN" sz="2400" dirty="0">
                <a:solidFill>
                  <a:srgbClr val="FF0000"/>
                </a:solidFill>
              </a:rPr>
              <a:t>linked-list</a:t>
            </a:r>
            <a:r>
              <a:rPr lang="en-US" altLang="zh-CN" sz="2400" dirty="0"/>
              <a:t> at the end! Hence it is not efficient.</a:t>
            </a: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Simple trick (</a:t>
            </a:r>
            <a:r>
              <a:rPr lang="en-US" altLang="zh-CN" sz="2400" dirty="0">
                <a:solidFill>
                  <a:srgbClr val="FF0000"/>
                </a:solidFill>
              </a:rPr>
              <a:t>Union by height</a:t>
            </a:r>
            <a:r>
              <a:rPr lang="en-US" altLang="zh-CN" sz="2400" dirty="0"/>
              <a:t>):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86424"/>
            <a:ext cx="6840759" cy="2397339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005064"/>
            <a:ext cx="8352928" cy="9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5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General strategy for solving the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tree is an </a:t>
            </a:r>
            <a:r>
              <a:rPr lang="en-US" altLang="zh-CN" dirty="0">
                <a:solidFill>
                  <a:srgbClr val="FF0000"/>
                </a:solidFill>
              </a:rPr>
              <a:t>acyclic</a:t>
            </a:r>
            <a:r>
              <a:rPr lang="en-US" altLang="zh-CN" dirty="0"/>
              <a:t> graph</a:t>
            </a:r>
          </a:p>
          <a:p>
            <a:r>
              <a:rPr lang="en-US" altLang="zh-CN" dirty="0"/>
              <a:t>start with an </a:t>
            </a:r>
            <a:r>
              <a:rPr lang="en-US" altLang="zh-CN" dirty="0">
                <a:solidFill>
                  <a:srgbClr val="0070C0"/>
                </a:solidFill>
              </a:rPr>
              <a:t>empty</a:t>
            </a:r>
            <a:r>
              <a:rPr lang="en-US" altLang="zh-CN" dirty="0"/>
              <a:t> graph.</a:t>
            </a:r>
          </a:p>
          <a:p>
            <a:r>
              <a:rPr lang="en-US" altLang="zh-CN" dirty="0"/>
              <a:t>try to </a:t>
            </a:r>
            <a:r>
              <a:rPr lang="en-US" altLang="zh-CN" dirty="0">
                <a:solidFill>
                  <a:srgbClr val="FF0000"/>
                </a:solidFill>
              </a:rPr>
              <a:t>add</a:t>
            </a:r>
            <a:r>
              <a:rPr lang="en-US" altLang="zh-CN" dirty="0"/>
              <a:t> edges one at a time, always making sure that what is built remains acyclic.</a:t>
            </a:r>
          </a:p>
          <a:p>
            <a:r>
              <a:rPr lang="en-US" altLang="zh-CN" dirty="0"/>
              <a:t>if after adding each edge we are sure that the resulting graph is a </a:t>
            </a:r>
            <a:r>
              <a:rPr lang="en-US" altLang="zh-CN" dirty="0">
                <a:solidFill>
                  <a:srgbClr val="0070C0"/>
                </a:solidFill>
              </a:rPr>
              <a:t>subset</a:t>
            </a:r>
            <a:r>
              <a:rPr lang="en-US" altLang="zh-CN" dirty="0"/>
              <a:t> of some minimum spanning trees, we are done.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326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Union(x, y)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May become a </a:t>
            </a:r>
            <a:r>
              <a:rPr lang="en-US" altLang="zh-CN" sz="2400" dirty="0">
                <a:solidFill>
                  <a:srgbClr val="FF0000"/>
                </a:solidFill>
              </a:rPr>
              <a:t>linked-list</a:t>
            </a:r>
            <a:r>
              <a:rPr lang="en-US" altLang="zh-CN" sz="2400" dirty="0"/>
              <a:t> at the end! Hence it is not efficient.</a:t>
            </a:r>
            <a:endParaRPr lang="en-US" altLang="zh-CN" sz="28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Simple trick (</a:t>
            </a:r>
            <a:r>
              <a:rPr lang="en-US" altLang="zh-CN" sz="2400" dirty="0">
                <a:solidFill>
                  <a:srgbClr val="FF0000"/>
                </a:solidFill>
              </a:rPr>
              <a:t>Union by height</a:t>
            </a:r>
            <a:r>
              <a:rPr lang="en-US" altLang="zh-CN" sz="2400" dirty="0"/>
              <a:t>):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when we union two trees together, we always make the root of the </a:t>
            </a:r>
            <a:r>
              <a:rPr lang="en-US" altLang="zh-CN" sz="2400" dirty="0">
                <a:solidFill>
                  <a:srgbClr val="FF0000"/>
                </a:solidFill>
              </a:rPr>
              <a:t>taller</a:t>
            </a:r>
            <a:r>
              <a:rPr lang="en-US" altLang="zh-CN" sz="2400" dirty="0"/>
              <a:t> tree the parent of shorter tree.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7" y="4005064"/>
            <a:ext cx="8352928" cy="94080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86424"/>
            <a:ext cx="6840759" cy="23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5660078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834097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622240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" y="2930198"/>
            <a:ext cx="8444517" cy="38831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2530401"/>
            <a:ext cx="1352569" cy="3225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3573016"/>
            <a:ext cx="4824536" cy="3096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6214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" y="2930198"/>
            <a:ext cx="8444517" cy="38831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2530401"/>
            <a:ext cx="1352569" cy="3225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4149081"/>
            <a:ext cx="4824536" cy="2520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1736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" y="2930198"/>
            <a:ext cx="8444517" cy="38831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2530401"/>
            <a:ext cx="1352569" cy="3225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4725144"/>
            <a:ext cx="2880320" cy="1943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0264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" y="2930198"/>
            <a:ext cx="8444517" cy="38831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2530401"/>
            <a:ext cx="1352569" cy="3225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5301209"/>
            <a:ext cx="2304256" cy="136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73348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" y="2930198"/>
            <a:ext cx="8444517" cy="38831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2530401"/>
            <a:ext cx="1352569" cy="3225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6172520"/>
            <a:ext cx="2088232" cy="496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45484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Up-Tree Implementation : Union by 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The root of every tree also holds the </a:t>
            </a:r>
            <a:r>
              <a:rPr lang="en-US" altLang="zh-CN" sz="2400" dirty="0">
                <a:solidFill>
                  <a:srgbClr val="FF0000"/>
                </a:solidFill>
              </a:rPr>
              <a:t>height</a:t>
            </a:r>
            <a:r>
              <a:rPr lang="en-US" altLang="zh-CN" sz="2400" dirty="0"/>
              <a:t> of the tree.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In case two trees have the same height, we choose the root of the first tree point to the root of the second. And the tree height is increased by 1.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" y="2930198"/>
            <a:ext cx="8444517" cy="38831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9" y="2530401"/>
            <a:ext cx="1352569" cy="3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6" y="908050"/>
            <a:ext cx="8181008" cy="5761038"/>
          </a:xfrm>
        </p:spPr>
      </p:pic>
      <p:sp>
        <p:nvSpPr>
          <p:cNvPr id="2" name="矩形 1"/>
          <p:cNvSpPr/>
          <p:nvPr/>
        </p:nvSpPr>
        <p:spPr bwMode="auto">
          <a:xfrm>
            <a:off x="179512" y="2564905"/>
            <a:ext cx="8640960" cy="4175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39552" y="1702224"/>
            <a:ext cx="7560840" cy="574648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668344" y="1340768"/>
            <a:ext cx="360040" cy="361456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15279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6" name="矩形 5"/>
          <p:cNvSpPr/>
          <p:nvPr/>
        </p:nvSpPr>
        <p:spPr bwMode="auto">
          <a:xfrm>
            <a:off x="251520" y="2132856"/>
            <a:ext cx="8208912" cy="4725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2011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187624" y="3429000"/>
            <a:ext cx="6984776" cy="3312369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1537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475656" y="3717032"/>
            <a:ext cx="6696744" cy="302433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82686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4077072"/>
            <a:ext cx="6408712" cy="2664297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305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013177"/>
            <a:ext cx="6408712" cy="172819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203848" y="4648566"/>
            <a:ext cx="4824536" cy="29260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4012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013177"/>
            <a:ext cx="6408712" cy="172819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148064" y="4599146"/>
            <a:ext cx="2880320" cy="29260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6460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013177"/>
            <a:ext cx="6408712" cy="172819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660232" y="4599146"/>
            <a:ext cx="1368152" cy="29260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00730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013177"/>
            <a:ext cx="6408712" cy="172819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380312" y="4599146"/>
            <a:ext cx="648072" cy="29260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49554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013177"/>
            <a:ext cx="6408712" cy="172819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688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971706"/>
            <a:ext cx="640871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059832" y="5436719"/>
            <a:ext cx="5112568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4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6" y="908050"/>
            <a:ext cx="8181008" cy="5761038"/>
          </a:xfrm>
        </p:spPr>
      </p:pic>
      <p:sp>
        <p:nvSpPr>
          <p:cNvPr id="2" name="矩形 1"/>
          <p:cNvSpPr/>
          <p:nvPr/>
        </p:nvSpPr>
        <p:spPr bwMode="auto">
          <a:xfrm>
            <a:off x="179512" y="2564905"/>
            <a:ext cx="8640960" cy="4175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4661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971706"/>
            <a:ext cx="640871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004048" y="5436719"/>
            <a:ext cx="316835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1503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971706"/>
            <a:ext cx="640871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516216" y="5436719"/>
            <a:ext cx="1656184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24047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971706"/>
            <a:ext cx="640871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524328" y="5436719"/>
            <a:ext cx="64807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02291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  <p:sp>
        <p:nvSpPr>
          <p:cNvPr id="2" name="矩形 1"/>
          <p:cNvSpPr/>
          <p:nvPr/>
        </p:nvSpPr>
        <p:spPr bwMode="auto">
          <a:xfrm>
            <a:off x="1763688" y="5971706"/>
            <a:ext cx="6408712" cy="76966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1921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4" y="908050"/>
            <a:ext cx="7392372" cy="5954748"/>
          </a:xfrm>
        </p:spPr>
      </p:pic>
    </p:spTree>
    <p:extLst>
      <p:ext uri="{BB962C8B-B14F-4D97-AF65-F5344CB8AC3E}">
        <p14:creationId xmlns:p14="http://schemas.microsoft.com/office/powerpoint/2010/main" val="64617472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429000"/>
            <a:ext cx="813690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827584" y="2132857"/>
            <a:ext cx="3456384" cy="108012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5525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429000"/>
            <a:ext cx="813690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827584" y="2443163"/>
            <a:ext cx="3168352" cy="769813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36669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429000"/>
            <a:ext cx="813690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37719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  <p:sp>
        <p:nvSpPr>
          <p:cNvPr id="2" name="矩形 1"/>
          <p:cNvSpPr/>
          <p:nvPr/>
        </p:nvSpPr>
        <p:spPr bwMode="auto">
          <a:xfrm>
            <a:off x="1043608" y="4581128"/>
            <a:ext cx="7128792" cy="2160241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59576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  <p:sp>
        <p:nvSpPr>
          <p:cNvPr id="2" name="矩形 1"/>
          <p:cNvSpPr/>
          <p:nvPr/>
        </p:nvSpPr>
        <p:spPr bwMode="auto">
          <a:xfrm>
            <a:off x="1475656" y="5768975"/>
            <a:ext cx="6696744" cy="972393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932040" y="5373216"/>
            <a:ext cx="864096" cy="32432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18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6" y="908050"/>
            <a:ext cx="8181008" cy="5761038"/>
          </a:xfrm>
        </p:spPr>
      </p:pic>
      <p:sp>
        <p:nvSpPr>
          <p:cNvPr id="2" name="矩形 1"/>
          <p:cNvSpPr/>
          <p:nvPr/>
        </p:nvSpPr>
        <p:spPr bwMode="auto">
          <a:xfrm>
            <a:off x="179512" y="3284983"/>
            <a:ext cx="8640960" cy="34555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17715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  <p:sp>
        <p:nvSpPr>
          <p:cNvPr id="2" name="矩形 1"/>
          <p:cNvSpPr/>
          <p:nvPr/>
        </p:nvSpPr>
        <p:spPr bwMode="auto">
          <a:xfrm>
            <a:off x="1475656" y="6309320"/>
            <a:ext cx="6696744" cy="432048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83444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Lemma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050"/>
            <a:ext cx="7613377" cy="5949950"/>
          </a:xfrm>
        </p:spPr>
      </p:pic>
    </p:spTree>
    <p:extLst>
      <p:ext uri="{BB962C8B-B14F-4D97-AF65-F5344CB8AC3E}">
        <p14:creationId xmlns:p14="http://schemas.microsoft.com/office/powerpoint/2010/main" val="244025508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21366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4499992" y="5507095"/>
            <a:ext cx="1018944" cy="370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49337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4499992" y="5507095"/>
            <a:ext cx="1018944" cy="370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762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(u, v) is the </a:t>
            </a:r>
            <a:r>
              <a:rPr lang="en-US" altLang="zh-CN" sz="2400" dirty="0">
                <a:solidFill>
                  <a:srgbClr val="00B050"/>
                </a:solidFill>
              </a:rPr>
              <a:t>light</a:t>
            </a:r>
            <a:r>
              <a:rPr lang="en-US" altLang="zh-CN" sz="2400" dirty="0"/>
              <a:t> edge crossing this cut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 bwMode="auto">
          <a:xfrm>
            <a:off x="4499992" y="5507095"/>
            <a:ext cx="1018944" cy="370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06276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(u, v) is the </a:t>
            </a:r>
            <a:r>
              <a:rPr lang="en-US" altLang="zh-CN" sz="2400" dirty="0">
                <a:solidFill>
                  <a:srgbClr val="00B050"/>
                </a:solidFill>
              </a:rPr>
              <a:t>light</a:t>
            </a:r>
            <a:r>
              <a:rPr lang="en-US" altLang="zh-CN" sz="2400" dirty="0"/>
              <a:t> edge crossing this cut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2936"/>
            <a:ext cx="8496944" cy="40124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499992" y="4725144"/>
            <a:ext cx="4392488" cy="223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499992" y="3573016"/>
            <a:ext cx="4248472" cy="1185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499992" y="5507095"/>
            <a:ext cx="1018944" cy="370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46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(u, v) is the </a:t>
            </a:r>
            <a:r>
              <a:rPr lang="en-US" altLang="zh-CN" sz="2400" dirty="0">
                <a:solidFill>
                  <a:srgbClr val="00B050"/>
                </a:solidFill>
              </a:rPr>
              <a:t>light</a:t>
            </a:r>
            <a:r>
              <a:rPr lang="en-US" altLang="zh-CN" sz="2400" dirty="0"/>
              <a:t> edge crossing this cut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2936"/>
            <a:ext cx="8496944" cy="40124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499992" y="4725144"/>
            <a:ext cx="4392488" cy="223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499992" y="4005065"/>
            <a:ext cx="4248472" cy="753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499992" y="5507095"/>
            <a:ext cx="1018944" cy="370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790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(u, v) is the </a:t>
            </a:r>
            <a:r>
              <a:rPr lang="en-US" altLang="zh-CN" sz="2400" dirty="0">
                <a:solidFill>
                  <a:srgbClr val="00B050"/>
                </a:solidFill>
              </a:rPr>
              <a:t>light</a:t>
            </a:r>
            <a:r>
              <a:rPr lang="en-US" altLang="zh-CN" sz="2400" dirty="0"/>
              <a:t> edge crossing this cut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2936"/>
            <a:ext cx="8496944" cy="40124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499992" y="4725144"/>
            <a:ext cx="4392488" cy="223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499992" y="5507095"/>
            <a:ext cx="1018944" cy="370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2167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(u, v) is the </a:t>
            </a:r>
            <a:r>
              <a:rPr lang="en-US" altLang="zh-CN" sz="2400" dirty="0">
                <a:solidFill>
                  <a:srgbClr val="00B050"/>
                </a:solidFill>
              </a:rPr>
              <a:t>light</a:t>
            </a:r>
            <a:r>
              <a:rPr lang="en-US" altLang="zh-CN" sz="2400" dirty="0"/>
              <a:t> edge crossing this cut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2936"/>
            <a:ext cx="8496944" cy="40124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499992" y="5877272"/>
            <a:ext cx="4392488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64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" y="4005064"/>
            <a:ext cx="8226880" cy="237383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1"/>
          <a:stretch/>
        </p:blipFill>
        <p:spPr>
          <a:xfrm>
            <a:off x="481496" y="908050"/>
            <a:ext cx="8181008" cy="2304926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1914792" cy="2953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4941168"/>
            <a:ext cx="4608512" cy="1368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685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Why </a:t>
            </a:r>
            <a:r>
              <a:rPr lang="en-US" altLang="zh-CN" b="0" dirty="0" err="1"/>
              <a:t>Kruskal’s</a:t>
            </a:r>
            <a:r>
              <a:rPr lang="en-US" altLang="zh-CN" b="0" dirty="0"/>
              <a:t> Algorithm is Correct?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Let A be the edge set selected by </a:t>
            </a:r>
            <a:r>
              <a:rPr lang="en-US" altLang="zh-CN" sz="2400" dirty="0" err="1"/>
              <a:t>Kruskal’s</a:t>
            </a:r>
            <a:r>
              <a:rPr lang="en-US" altLang="zh-CN" sz="2400" dirty="0"/>
              <a:t> Algorithm, and let (u, v) be the edge to be added next. It suffices to show that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there is a cut that </a:t>
            </a:r>
            <a:r>
              <a:rPr lang="en-US" altLang="zh-CN" sz="2400" dirty="0">
                <a:solidFill>
                  <a:srgbClr val="00B050"/>
                </a:solidFill>
              </a:rPr>
              <a:t>respects</a:t>
            </a:r>
            <a:r>
              <a:rPr lang="en-US" altLang="zh-CN" sz="2400" dirty="0"/>
              <a:t> A, and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(u, v) is the </a:t>
            </a:r>
            <a:r>
              <a:rPr lang="en-US" altLang="zh-CN" sz="2400" dirty="0">
                <a:solidFill>
                  <a:srgbClr val="00B050"/>
                </a:solidFill>
              </a:rPr>
              <a:t>light</a:t>
            </a:r>
            <a:r>
              <a:rPr lang="en-US" altLang="zh-CN" sz="2400" dirty="0"/>
              <a:t> edge crossing this cut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2936"/>
            <a:ext cx="8496944" cy="401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880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35339" y="2060848"/>
            <a:ext cx="6528949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87110" y="1772816"/>
            <a:ext cx="6217139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23871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35339" y="2060848"/>
            <a:ext cx="6528949" cy="144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932041" y="1700808"/>
            <a:ext cx="1872208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5015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35339" y="2348880"/>
            <a:ext cx="4008669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53375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35339" y="2636912"/>
            <a:ext cx="4008669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92201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35339" y="2852936"/>
            <a:ext cx="4008669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74570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699792" y="2695781"/>
            <a:ext cx="1944216" cy="5892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5967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501008"/>
            <a:ext cx="4608512" cy="2185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78481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3717032"/>
            <a:ext cx="4536504" cy="1969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37251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4293096"/>
            <a:ext cx="2952328" cy="1393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77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" y="4005064"/>
            <a:ext cx="8226880" cy="237383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1"/>
          <a:stretch/>
        </p:blipFill>
        <p:spPr>
          <a:xfrm>
            <a:off x="481496" y="908050"/>
            <a:ext cx="8181008" cy="2304926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1914792" cy="2953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157192"/>
            <a:ext cx="4176464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1244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4581128"/>
            <a:ext cx="2592288" cy="1105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15249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83568" y="5445224"/>
            <a:ext cx="1728192" cy="241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8380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619672" y="5229200"/>
            <a:ext cx="792088" cy="457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0777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5105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Remark</a:t>
            </a:r>
            <a:r>
              <a:rPr lang="en-US" altLang="zh-CN" sz="2400" dirty="0"/>
              <a:t>: With a proper implementation of Union-Find, Kruskal’s algorithm has running time </a:t>
            </a:r>
            <a:r>
              <a:rPr lang="en-US" altLang="zh-CN" sz="2400" dirty="0">
                <a:solidFill>
                  <a:srgbClr val="FF0000"/>
                </a:solidFill>
              </a:rPr>
              <a:t>O(|</a:t>
            </a:r>
            <a:r>
              <a:rPr lang="en-US" altLang="zh-CN" sz="2400" i="1" dirty="0" err="1">
                <a:solidFill>
                  <a:srgbClr val="FF0000"/>
                </a:solidFill>
              </a:rPr>
              <a:t>E</a:t>
            </a:r>
            <a:r>
              <a:rPr lang="en-US" altLang="zh-CN" sz="2400" dirty="0" err="1">
                <a:solidFill>
                  <a:srgbClr val="FF0000"/>
                </a:solidFill>
              </a:rPr>
              <a:t>|log|</a:t>
            </a:r>
            <a:r>
              <a:rPr lang="en-US" altLang="zh-CN" sz="2400" i="1" dirty="0" err="1">
                <a:solidFill>
                  <a:srgbClr val="FF0000"/>
                </a:solidFill>
              </a:rPr>
              <a:t>E</a:t>
            </a:r>
            <a:r>
              <a:rPr lang="en-US" altLang="zh-CN" sz="2400" dirty="0">
                <a:solidFill>
                  <a:srgbClr val="FF0000"/>
                </a:solidFill>
              </a:rPr>
              <a:t>|) = O(|</a:t>
            </a:r>
            <a:r>
              <a:rPr lang="en-US" altLang="zh-CN" sz="2400" i="1" dirty="0" err="1">
                <a:solidFill>
                  <a:srgbClr val="FF0000"/>
                </a:solidFill>
              </a:rPr>
              <a:t>E</a:t>
            </a:r>
            <a:r>
              <a:rPr lang="en-US" altLang="zh-CN" sz="2400" dirty="0" err="1">
                <a:solidFill>
                  <a:srgbClr val="FF0000"/>
                </a:solidFill>
              </a:rPr>
              <a:t>|log|</a:t>
            </a:r>
            <a:r>
              <a:rPr lang="en-US" altLang="zh-CN" sz="2400" i="1" dirty="0" err="1">
                <a:solidFill>
                  <a:srgbClr val="FF0000"/>
                </a:solidFill>
              </a:rPr>
              <a:t>V</a:t>
            </a:r>
            <a:r>
              <a:rPr lang="en-US" altLang="zh-CN" sz="2400" dirty="0">
                <a:solidFill>
                  <a:srgbClr val="FF0000"/>
                </a:solidFill>
              </a:rPr>
              <a:t>|)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000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Time Complexity of Kruskal’s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Remark</a:t>
            </a:r>
            <a:r>
              <a:rPr lang="en-US" altLang="zh-CN" sz="2400" dirty="0"/>
              <a:t>: With a proper implementation of Union-Find, Kruskal’s algorithm has running time </a:t>
            </a:r>
            <a:r>
              <a:rPr lang="en-US" altLang="zh-CN" sz="2400" dirty="0">
                <a:solidFill>
                  <a:srgbClr val="FF0000"/>
                </a:solidFill>
              </a:rPr>
              <a:t>O(|</a:t>
            </a:r>
            <a:r>
              <a:rPr lang="en-US" altLang="zh-CN" sz="2400" i="1" dirty="0" err="1">
                <a:solidFill>
                  <a:srgbClr val="FF0000"/>
                </a:solidFill>
              </a:rPr>
              <a:t>E</a:t>
            </a:r>
            <a:r>
              <a:rPr lang="en-US" altLang="zh-CN" sz="2400" dirty="0" err="1">
                <a:solidFill>
                  <a:srgbClr val="FF0000"/>
                </a:solidFill>
              </a:rPr>
              <a:t>|log|</a:t>
            </a:r>
            <a:r>
              <a:rPr lang="en-US" altLang="zh-CN" sz="2400" i="1" dirty="0" err="1">
                <a:solidFill>
                  <a:srgbClr val="FF0000"/>
                </a:solidFill>
              </a:rPr>
              <a:t>E</a:t>
            </a:r>
            <a:r>
              <a:rPr lang="en-US" altLang="zh-CN" sz="2400" dirty="0">
                <a:solidFill>
                  <a:srgbClr val="FF0000"/>
                </a:solidFill>
              </a:rPr>
              <a:t>|) = O(|</a:t>
            </a:r>
            <a:r>
              <a:rPr lang="en-US" altLang="zh-CN" sz="2400" i="1" dirty="0" err="1">
                <a:solidFill>
                  <a:srgbClr val="FF0000"/>
                </a:solidFill>
              </a:rPr>
              <a:t>E</a:t>
            </a:r>
            <a:r>
              <a:rPr lang="en-US" altLang="zh-CN" sz="2400" dirty="0" err="1">
                <a:solidFill>
                  <a:srgbClr val="FF0000"/>
                </a:solidFill>
              </a:rPr>
              <a:t>|log|</a:t>
            </a:r>
            <a:r>
              <a:rPr lang="en-US" altLang="zh-CN" sz="2400" i="1" dirty="0" err="1">
                <a:solidFill>
                  <a:srgbClr val="FF0000"/>
                </a:solidFill>
              </a:rPr>
              <a:t>V</a:t>
            </a:r>
            <a:r>
              <a:rPr lang="en-US" altLang="zh-CN" sz="2400" dirty="0">
                <a:solidFill>
                  <a:srgbClr val="FF0000"/>
                </a:solidFill>
              </a:rPr>
              <a:t>|)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86734"/>
            <a:ext cx="8171027" cy="4895417"/>
          </a:xfrm>
          <a:prstGeom prst="rect">
            <a:avLst/>
          </a:prstGeom>
        </p:spPr>
      </p:pic>
      <p:sp>
        <p:nvSpPr>
          <p:cNvPr id="6" name="矩形标注 8"/>
          <p:cNvSpPr>
            <a:spLocks noChangeArrowheads="1"/>
          </p:cNvSpPr>
          <p:nvPr/>
        </p:nvSpPr>
        <p:spPr bwMode="auto">
          <a:xfrm>
            <a:off x="3779912" y="5013176"/>
            <a:ext cx="4752528" cy="592442"/>
          </a:xfrm>
          <a:prstGeom prst="wedgeRectCallout">
            <a:avLst>
              <a:gd name="adj1" fmla="val 22325"/>
              <a:gd name="adj2" fmla="val 125367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log|</a:t>
            </a:r>
            <a:r>
              <a:rPr lang="en-US" altLang="zh-CN" sz="2400" i="1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E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|≤ log|V|</a:t>
            </a:r>
            <a:r>
              <a:rPr lang="en-US" altLang="zh-CN" sz="2400" baseline="300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=2log|V|=O(</a:t>
            </a:r>
            <a:r>
              <a:rPr lang="en-US" altLang="zh-CN" sz="2400" dirty="0" err="1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log|V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|)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242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2800" dirty="0"/>
              <a:t>Prim’s algorithm always grows one tree.</a:t>
            </a:r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r>
              <a:rPr lang="en-US" altLang="zh-CN" sz="2800" dirty="0"/>
              <a:t>Kruskal’s algorithm grows a collection of trees, namely a forest.</a:t>
            </a:r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r>
              <a:rPr lang="en-US" altLang="zh-CN" sz="2800" dirty="0"/>
              <a:t>Both Prim’s algorithm and Kruskal’s algorithm take O(|</a:t>
            </a:r>
            <a:r>
              <a:rPr lang="en-US" altLang="zh-CN" sz="2800" i="1" dirty="0" err="1"/>
              <a:t>E</a:t>
            </a:r>
            <a:r>
              <a:rPr lang="en-US" altLang="zh-CN" sz="2800" dirty="0" err="1"/>
              <a:t>|log|</a:t>
            </a:r>
            <a:r>
              <a:rPr lang="en-US" altLang="zh-CN" sz="2800" i="1" dirty="0" err="1"/>
              <a:t>V</a:t>
            </a:r>
            <a:r>
              <a:rPr lang="en-US" altLang="zh-CN" sz="2800" dirty="0"/>
              <a:t>|) time, but they adopt different data structures.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Summary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9227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" y="4005064"/>
            <a:ext cx="8226880" cy="237383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1"/>
          <a:stretch/>
        </p:blipFill>
        <p:spPr>
          <a:xfrm>
            <a:off x="481496" y="908050"/>
            <a:ext cx="8181008" cy="2304926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1914792" cy="2953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5445224"/>
            <a:ext cx="2376264" cy="864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49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/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23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" y="4005064"/>
            <a:ext cx="8226880" cy="237383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1"/>
          <a:stretch/>
        </p:blipFill>
        <p:spPr>
          <a:xfrm>
            <a:off x="481496" y="908050"/>
            <a:ext cx="8181008" cy="2304926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1914792" cy="2953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5733256"/>
            <a:ext cx="1368152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309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" y="4005064"/>
            <a:ext cx="8226880" cy="237383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Generic Algorithm for MST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1"/>
          <a:stretch/>
        </p:blipFill>
        <p:spPr>
          <a:xfrm>
            <a:off x="481496" y="908050"/>
            <a:ext cx="8181008" cy="2304926"/>
          </a:xfr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1914792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03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Some Definitions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19"/>
            <a:ext cx="8075240" cy="5903103"/>
          </a:xfrm>
        </p:spPr>
      </p:pic>
      <p:sp>
        <p:nvSpPr>
          <p:cNvPr id="2" name="矩形 1"/>
          <p:cNvSpPr/>
          <p:nvPr/>
        </p:nvSpPr>
        <p:spPr bwMode="auto">
          <a:xfrm>
            <a:off x="323528" y="2204864"/>
            <a:ext cx="8363272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755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Some Definitions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19"/>
            <a:ext cx="8075240" cy="5903103"/>
          </a:xfrm>
        </p:spPr>
      </p:pic>
      <p:sp>
        <p:nvSpPr>
          <p:cNvPr id="2" name="矩形 1"/>
          <p:cNvSpPr/>
          <p:nvPr/>
        </p:nvSpPr>
        <p:spPr bwMode="auto">
          <a:xfrm>
            <a:off x="323528" y="4509120"/>
            <a:ext cx="8363272" cy="234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478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Some Definitions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19"/>
            <a:ext cx="8075240" cy="5903103"/>
          </a:xfrm>
        </p:spPr>
      </p:pic>
      <p:sp>
        <p:nvSpPr>
          <p:cNvPr id="2" name="矩形 1"/>
          <p:cNvSpPr/>
          <p:nvPr/>
        </p:nvSpPr>
        <p:spPr bwMode="auto">
          <a:xfrm>
            <a:off x="575944" y="5733256"/>
            <a:ext cx="7740472" cy="100811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18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Some Definitions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19"/>
            <a:ext cx="8075240" cy="5903103"/>
          </a:xfrm>
        </p:spPr>
      </p:pic>
      <p:sp>
        <p:nvSpPr>
          <p:cNvPr id="2" name="矩形 1"/>
          <p:cNvSpPr/>
          <p:nvPr/>
        </p:nvSpPr>
        <p:spPr bwMode="auto">
          <a:xfrm>
            <a:off x="575944" y="6021288"/>
            <a:ext cx="7740472" cy="72008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289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Some Definitions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19"/>
            <a:ext cx="8075240" cy="5903103"/>
          </a:xfrm>
        </p:spPr>
      </p:pic>
    </p:spTree>
    <p:extLst>
      <p:ext uri="{BB962C8B-B14F-4D97-AF65-F5344CB8AC3E}">
        <p14:creationId xmlns:p14="http://schemas.microsoft.com/office/powerpoint/2010/main" val="2930550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457200" y="4797152"/>
            <a:ext cx="8147248" cy="201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2132856"/>
            <a:ext cx="7056784" cy="244827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776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457200" y="4797152"/>
            <a:ext cx="8147248" cy="201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2996952"/>
            <a:ext cx="6624736" cy="1584176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321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457200" y="4797152"/>
            <a:ext cx="8147248" cy="201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3861048"/>
            <a:ext cx="6624736" cy="72008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73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IV, we will illustrate several graph algorithm problems using several examples: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Basic Concepts of Graphs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图的基本概念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Breadth-First Search [BFS]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广度优先搜索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Depth-First Search [DFS] </a:t>
            </a:r>
            <a:r>
              <a:rPr lang="en-US" altLang="zh-CN" sz="2400" dirty="0"/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深度优先搜索</a:t>
            </a:r>
            <a:r>
              <a:rPr lang="en-US" altLang="zh-CN" sz="2400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Topological Sort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拓扑排序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Strongly Connected Components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强联通分量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Minimum Spanning Trees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最小生成树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Shortest Path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最短路径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All-Pairs Shortest Paths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所有结点对的最短路径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Maximum/Network Flows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最大流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网络流</a:t>
            </a:r>
            <a:r>
              <a:rPr lang="en-US" altLang="zh-CN" dirty="0"/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Part IV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216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457200" y="4797152"/>
            <a:ext cx="8147248" cy="201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4221088"/>
            <a:ext cx="4320480" cy="36004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285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3657600" y="4797152"/>
            <a:ext cx="4946848" cy="2019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60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3657600" y="5301208"/>
            <a:ext cx="4946848" cy="1515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60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  <p:sp>
        <p:nvSpPr>
          <p:cNvPr id="2" name="矩形 1"/>
          <p:cNvSpPr/>
          <p:nvPr/>
        </p:nvSpPr>
        <p:spPr bwMode="auto">
          <a:xfrm>
            <a:off x="3657600" y="5661248"/>
            <a:ext cx="4946848" cy="1155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029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How to Find a Safe Edge?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907770"/>
          </a:xfrm>
        </p:spPr>
      </p:pic>
    </p:spTree>
    <p:extLst>
      <p:ext uri="{BB962C8B-B14F-4D97-AF65-F5344CB8AC3E}">
        <p14:creationId xmlns:p14="http://schemas.microsoft.com/office/powerpoint/2010/main" val="2731242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Let A ⊆ T, where T is a MST.</a:t>
            </a:r>
          </a:p>
        </p:txBody>
      </p:sp>
    </p:spTree>
    <p:extLst>
      <p:ext uri="{BB962C8B-B14F-4D97-AF65-F5344CB8AC3E}">
        <p14:creationId xmlns:p14="http://schemas.microsoft.com/office/powerpoint/2010/main" val="336623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Let A ⊆ T, where T is a MST.</a:t>
            </a:r>
          </a:p>
          <a:p>
            <a:r>
              <a:rPr lang="en-US" altLang="zh-CN" dirty="0"/>
              <a:t>Case 1: (u, v) </a:t>
            </a:r>
            <a:r>
              <a:rPr lang="zh-CN" altLang="en-US" dirty="0"/>
              <a:t>∈</a:t>
            </a:r>
            <a:r>
              <a:rPr lang="en-US" altLang="zh-CN" dirty="0"/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416488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Let A ⊆ T, where T is a MST.</a:t>
            </a:r>
          </a:p>
          <a:p>
            <a:r>
              <a:rPr lang="en-US" altLang="zh-CN" dirty="0"/>
              <a:t>Case 1: (u, v) </a:t>
            </a:r>
            <a:r>
              <a:rPr lang="zh-CN" altLang="en-US" dirty="0"/>
              <a:t>∈</a:t>
            </a:r>
            <a:r>
              <a:rPr lang="en-US" altLang="zh-CN" dirty="0"/>
              <a:t> T</a:t>
            </a:r>
          </a:p>
          <a:p>
            <a:pPr lvl="1"/>
            <a:r>
              <a:rPr lang="en-US" altLang="zh-CN" dirty="0"/>
              <a:t>A </a:t>
            </a:r>
            <a:r>
              <a:rPr lang="zh-CN" altLang="en-US" dirty="0"/>
              <a:t>∪</a:t>
            </a:r>
            <a:r>
              <a:rPr lang="en-US" altLang="zh-CN" dirty="0"/>
              <a:t> {(u, v)} ⊆ T.</a:t>
            </a:r>
          </a:p>
          <a:p>
            <a:pPr lvl="1"/>
            <a:r>
              <a:rPr lang="en-US" altLang="zh-CN" dirty="0"/>
              <a:t>Hence (u, v) is safe for 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681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</p:txBody>
      </p:sp>
    </p:spTree>
    <p:extLst>
      <p:ext uri="{BB962C8B-B14F-4D97-AF65-F5344CB8AC3E}">
        <p14:creationId xmlns:p14="http://schemas.microsoft.com/office/powerpoint/2010/main" val="2673369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Idea: construct </a:t>
            </a:r>
            <a:r>
              <a:rPr lang="en-US" altLang="zh-CN" sz="2000" dirty="0">
                <a:solidFill>
                  <a:srgbClr val="0070C0"/>
                </a:solidFill>
              </a:rPr>
              <a:t>another</a:t>
            </a:r>
            <a:r>
              <a:rPr lang="en-US" altLang="zh-CN" sz="2000" dirty="0"/>
              <a:t> MST T’ </a:t>
            </a:r>
            <a:r>
              <a:rPr lang="en-US" altLang="zh-CN" sz="2000" dirty="0" err="1"/>
              <a:t>s.t.</a:t>
            </a:r>
            <a:r>
              <a:rPr lang="en-US" altLang="zh-CN" sz="2000" dirty="0"/>
              <a:t> A</a:t>
            </a:r>
            <a:r>
              <a:rPr lang="zh-CN" altLang="en-US" sz="2000" dirty="0"/>
              <a:t>∪</a:t>
            </a:r>
            <a:r>
              <a:rPr lang="en-US" altLang="zh-CN" sz="2000" dirty="0"/>
              <a:t>{(u, v)} ⊆ T’.</a:t>
            </a:r>
          </a:p>
        </p:txBody>
      </p:sp>
    </p:spTree>
    <p:extLst>
      <p:ext uri="{BB962C8B-B14F-4D97-AF65-F5344CB8AC3E}">
        <p14:creationId xmlns:p14="http://schemas.microsoft.com/office/powerpoint/2010/main" val="191606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IV, we will illustrate several graph algorithm problems using several examples: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Basic Concepts of Graphs 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图的基本概念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Breadth-First Search [BFS] 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广度优先搜索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Depth-First Search [DFS]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深度优先搜索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 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拓扑排序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Strongly Connected Components 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强联通分量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rgbClr val="FF0000"/>
                </a:solidFill>
              </a:rPr>
              <a:t>Minimum Spanning Trees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最小生成树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Shortest Path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最短路径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All-Pairs Shortest Paths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所有结点对的最短路径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Maximum/Network Flows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最大流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网络流</a:t>
            </a:r>
            <a:r>
              <a:rPr lang="en-US" altLang="zh-CN" dirty="0"/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Part IV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52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Idea: construct </a:t>
            </a:r>
            <a:r>
              <a:rPr lang="en-US" altLang="zh-CN" sz="2000" dirty="0">
                <a:solidFill>
                  <a:srgbClr val="0070C0"/>
                </a:solidFill>
              </a:rPr>
              <a:t>another</a:t>
            </a:r>
            <a:r>
              <a:rPr lang="en-US" altLang="zh-CN" sz="2000" dirty="0"/>
              <a:t> MST T’ </a:t>
            </a:r>
            <a:r>
              <a:rPr lang="en-US" altLang="zh-CN" sz="2000" dirty="0" err="1"/>
              <a:t>s.t.</a:t>
            </a:r>
            <a:r>
              <a:rPr lang="en-US" altLang="zh-CN" sz="2000" dirty="0"/>
              <a:t> A</a:t>
            </a:r>
            <a:r>
              <a:rPr lang="zh-CN" altLang="en-US" sz="2000" dirty="0"/>
              <a:t>∪</a:t>
            </a:r>
            <a:r>
              <a:rPr lang="en-US" altLang="zh-CN" sz="2000" dirty="0"/>
              <a:t>{(u, v)} ⊆ T’.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Consider a path P in T from u to v.</a:t>
            </a:r>
          </a:p>
        </p:txBody>
      </p:sp>
    </p:spTree>
    <p:extLst>
      <p:ext uri="{BB962C8B-B14F-4D97-AF65-F5344CB8AC3E}">
        <p14:creationId xmlns:p14="http://schemas.microsoft.com/office/powerpoint/2010/main" val="4124688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Idea: construct </a:t>
            </a:r>
            <a:r>
              <a:rPr lang="en-US" altLang="zh-CN" sz="2000" dirty="0">
                <a:solidFill>
                  <a:srgbClr val="0070C0"/>
                </a:solidFill>
              </a:rPr>
              <a:t>another</a:t>
            </a:r>
            <a:r>
              <a:rPr lang="en-US" altLang="zh-CN" sz="2000" dirty="0"/>
              <a:t> MST T’ </a:t>
            </a:r>
            <a:r>
              <a:rPr lang="en-US" altLang="zh-CN" sz="2000" dirty="0" err="1"/>
              <a:t>s.t.</a:t>
            </a:r>
            <a:r>
              <a:rPr lang="en-US" altLang="zh-CN" sz="2000" dirty="0"/>
              <a:t> A</a:t>
            </a:r>
            <a:r>
              <a:rPr lang="zh-CN" altLang="en-US" sz="2000" dirty="0"/>
              <a:t>∪</a:t>
            </a:r>
            <a:r>
              <a:rPr lang="en-US" altLang="zh-CN" sz="2000" dirty="0"/>
              <a:t>{(u, v)} ⊆ T’.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Consider a path P in T from u to v.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u and v are on opposite sides of the cut (S, V−S),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There is at least one edge in P that </a:t>
            </a:r>
            <a:r>
              <a:rPr lang="en-US" altLang="zh-CN" sz="1800" dirty="0">
                <a:solidFill>
                  <a:srgbClr val="0070C0"/>
                </a:solidFill>
              </a:rPr>
              <a:t>crosses</a:t>
            </a:r>
            <a:r>
              <a:rPr lang="en-US" altLang="zh-CN" sz="1800" dirty="0"/>
              <a:t> the cut.</a:t>
            </a:r>
          </a:p>
        </p:txBody>
      </p:sp>
    </p:spTree>
    <p:extLst>
      <p:ext uri="{BB962C8B-B14F-4D97-AF65-F5344CB8AC3E}">
        <p14:creationId xmlns:p14="http://schemas.microsoft.com/office/powerpoint/2010/main" val="2731122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Idea: construct </a:t>
            </a:r>
            <a:r>
              <a:rPr lang="en-US" altLang="zh-CN" sz="2000" dirty="0">
                <a:solidFill>
                  <a:srgbClr val="0070C0"/>
                </a:solidFill>
              </a:rPr>
              <a:t>another</a:t>
            </a:r>
            <a:r>
              <a:rPr lang="en-US" altLang="zh-CN" sz="2000" dirty="0"/>
              <a:t> MST T’ </a:t>
            </a:r>
            <a:r>
              <a:rPr lang="en-US" altLang="zh-CN" sz="2000" dirty="0" err="1"/>
              <a:t>s.t.</a:t>
            </a:r>
            <a:r>
              <a:rPr lang="en-US" altLang="zh-CN" sz="2000" dirty="0"/>
              <a:t> A</a:t>
            </a:r>
            <a:r>
              <a:rPr lang="zh-CN" altLang="en-US" sz="2000" dirty="0"/>
              <a:t>∪</a:t>
            </a:r>
            <a:r>
              <a:rPr lang="en-US" altLang="zh-CN" sz="2000" dirty="0"/>
              <a:t>{(u, v)} ⊆ T’.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Consider a path P in T from u to v.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u and v are on opposite sides of the cut (S, V−S),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There is at least one edge in P that </a:t>
            </a:r>
            <a:r>
              <a:rPr lang="en-US" altLang="zh-CN" sz="1800" dirty="0">
                <a:solidFill>
                  <a:srgbClr val="0070C0"/>
                </a:solidFill>
              </a:rPr>
              <a:t>crosses</a:t>
            </a:r>
            <a:r>
              <a:rPr lang="en-US" altLang="zh-CN" sz="1800" dirty="0"/>
              <a:t> the cut.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Let (x, y) be such an edge.</a:t>
            </a:r>
          </a:p>
        </p:txBody>
      </p:sp>
    </p:spTree>
    <p:extLst>
      <p:ext uri="{BB962C8B-B14F-4D97-AF65-F5344CB8AC3E}">
        <p14:creationId xmlns:p14="http://schemas.microsoft.com/office/powerpoint/2010/main" val="1852290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Idea: construct </a:t>
            </a:r>
            <a:r>
              <a:rPr lang="en-US" altLang="zh-CN" sz="2000" dirty="0">
                <a:solidFill>
                  <a:srgbClr val="0070C0"/>
                </a:solidFill>
              </a:rPr>
              <a:t>another</a:t>
            </a:r>
            <a:r>
              <a:rPr lang="en-US" altLang="zh-CN" sz="2000" dirty="0"/>
              <a:t> MST T’ </a:t>
            </a:r>
            <a:r>
              <a:rPr lang="en-US" altLang="zh-CN" sz="2000" dirty="0" err="1"/>
              <a:t>s.t.</a:t>
            </a:r>
            <a:r>
              <a:rPr lang="en-US" altLang="zh-CN" sz="2000" dirty="0"/>
              <a:t> A</a:t>
            </a:r>
            <a:r>
              <a:rPr lang="zh-CN" altLang="en-US" sz="2000" dirty="0"/>
              <a:t>∪</a:t>
            </a:r>
            <a:r>
              <a:rPr lang="en-US" altLang="zh-CN" sz="2000" dirty="0"/>
              <a:t>{(u, v)} ⊆ T’.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Consider a path P in T from u to v.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u and v are on opposite sides of the cut (S, V−S),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There is at least one edge in P that </a:t>
            </a:r>
            <a:r>
              <a:rPr lang="en-US" altLang="zh-CN" sz="1800" dirty="0">
                <a:solidFill>
                  <a:srgbClr val="0070C0"/>
                </a:solidFill>
              </a:rPr>
              <a:t>crosses</a:t>
            </a:r>
            <a:r>
              <a:rPr lang="en-US" altLang="zh-CN" sz="1800" dirty="0"/>
              <a:t> the cut.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Let (x, y) be such an edge.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the cut respects A, (x, y) </a:t>
            </a:r>
            <a:r>
              <a:rPr lang="zh-CN" altLang="en-US" sz="2000" dirty="0"/>
              <a:t>∉</a:t>
            </a:r>
            <a:r>
              <a:rPr lang="en-US" altLang="zh-CN" sz="2000" dirty="0"/>
              <a:t> A.</a:t>
            </a:r>
          </a:p>
        </p:txBody>
      </p:sp>
    </p:spTree>
    <p:extLst>
      <p:ext uri="{BB962C8B-B14F-4D97-AF65-F5344CB8AC3E}">
        <p14:creationId xmlns:p14="http://schemas.microsoft.com/office/powerpoint/2010/main" val="1065502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Case 2: (u, v) </a:t>
            </a:r>
            <a:r>
              <a:rPr lang="zh-CN" altLang="en-US" sz="2400" dirty="0"/>
              <a:t>∉</a:t>
            </a:r>
            <a:r>
              <a:rPr lang="en-US" altLang="zh-CN" sz="2400" dirty="0"/>
              <a:t> T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Idea: construct </a:t>
            </a:r>
            <a:r>
              <a:rPr lang="en-US" altLang="zh-CN" sz="2000" dirty="0">
                <a:solidFill>
                  <a:srgbClr val="0070C0"/>
                </a:solidFill>
              </a:rPr>
              <a:t>another</a:t>
            </a:r>
            <a:r>
              <a:rPr lang="en-US" altLang="zh-CN" sz="2000" dirty="0"/>
              <a:t> MST T’ </a:t>
            </a:r>
            <a:r>
              <a:rPr lang="en-US" altLang="zh-CN" sz="2000" dirty="0" err="1"/>
              <a:t>s.t.</a:t>
            </a:r>
            <a:r>
              <a:rPr lang="en-US" altLang="zh-CN" sz="2000" dirty="0"/>
              <a:t> A</a:t>
            </a:r>
            <a:r>
              <a:rPr lang="zh-CN" altLang="en-US" sz="2000" dirty="0"/>
              <a:t>∪</a:t>
            </a:r>
            <a:r>
              <a:rPr lang="en-US" altLang="zh-CN" sz="2000" dirty="0"/>
              <a:t>{(u, v)} ⊆ T’.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Consider a path P in T from u to v.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u and v are on opposite sides of the cut (S, V−S),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There is at least one edge in P that </a:t>
            </a:r>
            <a:r>
              <a:rPr lang="en-US" altLang="zh-CN" sz="1800" dirty="0">
                <a:solidFill>
                  <a:srgbClr val="0070C0"/>
                </a:solidFill>
              </a:rPr>
              <a:t>crosses</a:t>
            </a:r>
            <a:r>
              <a:rPr lang="en-US" altLang="zh-CN" sz="1800" dirty="0"/>
              <a:t> the cut.</a:t>
            </a:r>
          </a:p>
          <a:p>
            <a:pPr lvl="2">
              <a:spcBef>
                <a:spcPts val="0"/>
              </a:spcBef>
            </a:pPr>
            <a:r>
              <a:rPr lang="en-US" altLang="zh-CN" sz="1800" dirty="0"/>
              <a:t>Let (x, y) be such an edge.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the cut respects A, (x, y) </a:t>
            </a:r>
            <a:r>
              <a:rPr lang="zh-CN" altLang="en-US" sz="2000" dirty="0"/>
              <a:t>∉</a:t>
            </a:r>
            <a:r>
              <a:rPr lang="en-US" altLang="zh-CN" sz="2000" dirty="0"/>
              <a:t> A.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Since (u, v) is a light edge crossing the cut, we have </a:t>
            </a:r>
            <a:br>
              <a:rPr lang="en-US" altLang="zh-CN" sz="2000" dirty="0"/>
            </a:br>
            <a:r>
              <a:rPr lang="en-US" altLang="zh-CN" sz="2000" dirty="0"/>
              <a:t>w(x, y) ≥ w(u, v).</a:t>
            </a:r>
            <a:endParaRPr lang="zh-CN" altLang="en-US" sz="20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4728" b="3779"/>
          <a:stretch/>
        </p:blipFill>
        <p:spPr>
          <a:xfrm>
            <a:off x="899592" y="3888101"/>
            <a:ext cx="3312368" cy="29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72"/>
              </a:spcBef>
            </a:pPr>
            <a:r>
              <a:rPr lang="en-US" altLang="zh-CN" sz="2400" dirty="0"/>
              <a:t>Add (u, v) to T, it creates a cycle. By removing an edge from the cycle, it becomes a tree again. In particular, we remove (x, y) (</a:t>
            </a:r>
            <a:r>
              <a:rPr lang="zh-CN" altLang="en-US" sz="2400" dirty="0"/>
              <a:t>∉</a:t>
            </a:r>
            <a:r>
              <a:rPr lang="en-US" altLang="zh-CN" sz="2400" dirty="0"/>
              <a:t> A) to make a new tree T’.</a:t>
            </a:r>
          </a:p>
          <a:p>
            <a:pPr marL="0" indent="0">
              <a:spcBef>
                <a:spcPts val="672"/>
              </a:spcBef>
              <a:buNone/>
            </a:pPr>
            <a:br>
              <a:rPr lang="en-US" altLang="zh-CN" sz="2400" b="0" dirty="0"/>
            </a:br>
            <a:endParaRPr lang="en-US" altLang="zh-CN" sz="2400" b="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389" b="3779"/>
          <a:stretch/>
        </p:blipFill>
        <p:spPr>
          <a:xfrm>
            <a:off x="899592" y="3888101"/>
            <a:ext cx="7344816" cy="29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0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Add (u, v) to T, it creates a cycle. By removing an edge from the cycle, it becomes a tree again. In particular, we remove (x, y) (</a:t>
                </a:r>
                <a:r>
                  <a:rPr lang="zh-CN" altLang="en-US" sz="2400" dirty="0"/>
                  <a:t>∉</a:t>
                </a:r>
                <a:r>
                  <a:rPr lang="en-US" altLang="zh-CN" sz="2400" dirty="0"/>
                  <a:t> A) to make a new tree T’.</a:t>
                </a:r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The weight of T’ is</a:t>
                </a:r>
              </a:p>
              <a:p>
                <a:pPr marL="0" indent="0">
                  <a:spcBef>
                    <a:spcPts val="67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br>
                  <a:rPr lang="en-US" altLang="zh-CN" sz="2400" b="0" dirty="0"/>
                </a:b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741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389" b="3779"/>
          <a:stretch/>
        </p:blipFill>
        <p:spPr>
          <a:xfrm>
            <a:off x="899592" y="3888101"/>
            <a:ext cx="7344816" cy="29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Add (u, v) to T, it creates a cycle. By removing an edge from the cycle, it becomes a tree again. In particular, we remove (x, y) (</a:t>
                </a:r>
                <a:r>
                  <a:rPr lang="zh-CN" altLang="en-US" sz="2400" dirty="0"/>
                  <a:t>∉</a:t>
                </a:r>
                <a:r>
                  <a:rPr lang="en-US" altLang="zh-CN" sz="2400" dirty="0"/>
                  <a:t> A) to make a new tree T’.</a:t>
                </a:r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The weight of T’ is</a:t>
                </a:r>
              </a:p>
              <a:p>
                <a:pPr marL="0" indent="0">
                  <a:spcBef>
                    <a:spcPts val="67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741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389" b="3779"/>
          <a:stretch/>
        </p:blipFill>
        <p:spPr>
          <a:xfrm>
            <a:off x="899592" y="3888101"/>
            <a:ext cx="7344816" cy="29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2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389" b="3779"/>
          <a:stretch/>
        </p:blipFill>
        <p:spPr>
          <a:xfrm>
            <a:off x="899592" y="3888101"/>
            <a:ext cx="7344816" cy="2969899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Add (u, v) to T, it creates a cycle. By removing an edge from the cycle, it becomes a tree again. In particular, we remove (x, y) (</a:t>
                </a:r>
                <a:r>
                  <a:rPr lang="zh-CN" altLang="en-US" sz="2400" dirty="0"/>
                  <a:t>∉</a:t>
                </a:r>
                <a:r>
                  <a:rPr lang="en-US" altLang="zh-CN" sz="2400" dirty="0"/>
                  <a:t> A) to make a new tree T’.</a:t>
                </a:r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The weight of T’ is</a:t>
                </a:r>
              </a:p>
              <a:p>
                <a:pPr marL="0" indent="0">
                  <a:spcBef>
                    <a:spcPts val="67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/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Since T is a MST, we must have w(T) = w(T’), hence T’ is also a MST.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741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726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Proof (cont’d)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Add (u, v) to T, it creates a cycle. By removing an edge from the cycle, it becomes a tree again. In particular, we remove (x, y) (</a:t>
                </a:r>
                <a:r>
                  <a:rPr lang="zh-CN" altLang="en-US" sz="2400" dirty="0"/>
                  <a:t>∉</a:t>
                </a:r>
                <a:r>
                  <a:rPr lang="en-US" altLang="zh-CN" sz="2400" dirty="0"/>
                  <a:t> A) to make a new tree T’.</a:t>
                </a:r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The weight of T’ is</a:t>
                </a:r>
              </a:p>
              <a:p>
                <a:pPr marL="0" indent="0">
                  <a:spcBef>
                    <a:spcPts val="67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/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Since T is a MST, we must have w(T) = w(T’), hence T’ is also a MST.</a:t>
                </a:r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Since A </a:t>
                </a:r>
                <a:r>
                  <a:rPr lang="zh-CN" altLang="en-US" sz="2400" dirty="0"/>
                  <a:t>∪</a:t>
                </a:r>
                <a:r>
                  <a:rPr lang="en-US" altLang="zh-CN" sz="2400" dirty="0"/>
                  <a:t> {(</a:t>
                </a:r>
                <a:r>
                  <a:rPr lang="en-US" altLang="zh-CN" sz="2400" dirty="0" err="1"/>
                  <a:t>u,v</a:t>
                </a:r>
                <a:r>
                  <a:rPr lang="en-US" altLang="zh-CN" sz="2400" dirty="0"/>
                  <a:t>)} ⊆ T’, (u, v) is </a:t>
                </a:r>
                <a:br>
                  <a:rPr lang="en-US" altLang="zh-CN" sz="2400" dirty="0"/>
                </a:br>
                <a:r>
                  <a:rPr lang="en-US" altLang="zh-CN" sz="2400" dirty="0"/>
                  <a:t>safe for A.</a:t>
                </a:r>
              </a:p>
              <a:p>
                <a:pPr>
                  <a:spcBef>
                    <a:spcPts val="672"/>
                  </a:spcBef>
                </a:pPr>
                <a:r>
                  <a:rPr lang="en-US" altLang="zh-CN" sz="2400" dirty="0"/>
                  <a:t>The Lemma is proved.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 r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2" r="-389" b="3779"/>
          <a:stretch/>
        </p:blipFill>
        <p:spPr>
          <a:xfrm>
            <a:off x="4716016" y="3888101"/>
            <a:ext cx="3528392" cy="29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87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977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52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52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827584" y="3573016"/>
            <a:ext cx="252028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Prim’s</a:t>
            </a:r>
            <a:r>
              <a:rPr lang="en-US" altLang="zh-CN" sz="2800" dirty="0"/>
              <a:t> algorithm makes a nature choice of the cut in each Iteration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262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827584" y="3573016"/>
            <a:ext cx="252028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Prim’s</a:t>
            </a:r>
            <a:r>
              <a:rPr lang="en-US" altLang="zh-CN" sz="2800" dirty="0"/>
              <a:t> algorithm makes a nature choice of the cut in each Iteration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grows a single tree and adds a light edge in each iteration.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33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827584" y="3573016"/>
            <a:ext cx="252028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Prim’s</a:t>
            </a:r>
            <a:r>
              <a:rPr lang="en-US" altLang="zh-CN" sz="2800" dirty="0"/>
              <a:t> algorithm makes a nature choice of the cut in each Iteration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grows a single tree and adds a light edge in each iteration.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 a tree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51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827584" y="3573016"/>
            <a:ext cx="252028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Prim’s</a:t>
            </a:r>
            <a:r>
              <a:rPr lang="en-US" altLang="zh-CN" sz="2800" dirty="0"/>
              <a:t> algorithm makes a nature choice of the cut in each Iteration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grows a single tree and adds a light edge in each iteration.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 a tree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Start by picking </a:t>
            </a:r>
            <a:r>
              <a:rPr lang="en-US" altLang="zh-CN" sz="2200" dirty="0">
                <a:solidFill>
                  <a:srgbClr val="FF0000"/>
                </a:solidFill>
              </a:rPr>
              <a:t>any</a:t>
            </a:r>
            <a:r>
              <a:rPr lang="en-US" altLang="zh-CN" sz="2200" dirty="0"/>
              <a:t> vertex r to be the root of the tree.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12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827584" y="3573016"/>
            <a:ext cx="252028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Prim’s</a:t>
            </a:r>
            <a:r>
              <a:rPr lang="en-US" altLang="zh-CN" sz="2800" dirty="0"/>
              <a:t> algorithm makes a nature choice of the cut in each Iteration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grows a single tree and adds a light edge in each iteration.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 a tree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Start by picking </a:t>
            </a:r>
            <a:r>
              <a:rPr lang="en-US" altLang="zh-CN" sz="2200" dirty="0">
                <a:solidFill>
                  <a:srgbClr val="FF0000"/>
                </a:solidFill>
              </a:rPr>
              <a:t>any</a:t>
            </a:r>
            <a:r>
              <a:rPr lang="en-US" altLang="zh-CN" sz="2200" dirty="0"/>
              <a:t> vertex r to be the root of the tree.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While the tree does not contain all vertices in the graph: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53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827584" y="3573016"/>
            <a:ext cx="252028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836712"/>
            <a:ext cx="8363272" cy="57610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/>
              <a:t>The generic algorithm gives us an idea how to ’grow’ a MST.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If you read the theorem and the proof carefully, you will notice that the choice of a cut (and hence the corresponding light edge) in each iteration is arbitrary.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We can select </a:t>
            </a:r>
            <a:r>
              <a:rPr lang="en-US" altLang="zh-CN" sz="2400" dirty="0">
                <a:solidFill>
                  <a:srgbClr val="FF0000"/>
                </a:solidFill>
              </a:rPr>
              <a:t>any cut </a:t>
            </a:r>
            <a:r>
              <a:rPr lang="en-US" altLang="zh-CN" sz="2400" dirty="0"/>
              <a:t>(that respects the selected edges) and find the light edge crossing that cut to proceed.</a:t>
            </a: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Prim’s</a:t>
            </a:r>
            <a:r>
              <a:rPr lang="en-US" altLang="zh-CN" sz="2800" dirty="0"/>
              <a:t> algorithm makes a nature choice of the cut in each Iteration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grows a single tree and adds a light edge in each iteration.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Grow a tree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Start by picking </a:t>
            </a:r>
            <a:r>
              <a:rPr lang="en-US" altLang="zh-CN" sz="2200" dirty="0">
                <a:solidFill>
                  <a:srgbClr val="FF0000"/>
                </a:solidFill>
              </a:rPr>
              <a:t>any</a:t>
            </a:r>
            <a:r>
              <a:rPr lang="en-US" altLang="zh-CN" sz="2200" dirty="0"/>
              <a:t> vertex r to be the root of the tree.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While the tree does not contain all vertices in the graph: find </a:t>
            </a:r>
            <a:r>
              <a:rPr lang="en-US" altLang="zh-CN" sz="2200" dirty="0">
                <a:solidFill>
                  <a:srgbClr val="FF0000"/>
                </a:solidFill>
              </a:rPr>
              <a:t>shortest</a:t>
            </a:r>
            <a:r>
              <a:rPr lang="en-US" altLang="zh-CN" sz="2200" dirty="0"/>
              <a:t> edge leaving the tree and add it to the tree</a:t>
            </a:r>
            <a:r>
              <a:rPr lang="en-US" altLang="zh-CN" sz="24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58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210"/>
            <a:ext cx="8363272" cy="5975016"/>
          </a:xfrm>
        </p:spPr>
      </p:pic>
      <p:sp>
        <p:nvSpPr>
          <p:cNvPr id="2" name="矩形 1"/>
          <p:cNvSpPr/>
          <p:nvPr/>
        </p:nvSpPr>
        <p:spPr bwMode="auto">
          <a:xfrm>
            <a:off x="323528" y="2348880"/>
            <a:ext cx="8568952" cy="4489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11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321"/>
            <a:ext cx="8147248" cy="5958691"/>
          </a:xfr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More Details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57200" y="4437112"/>
            <a:ext cx="7859216" cy="2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78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321"/>
            <a:ext cx="8147248" cy="5958691"/>
          </a:xfr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More Details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57200" y="5445224"/>
            <a:ext cx="7859216" cy="1421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583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321"/>
            <a:ext cx="8147248" cy="5958691"/>
          </a:xfr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More Details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57200" y="5877272"/>
            <a:ext cx="7859216" cy="989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647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321"/>
            <a:ext cx="8147248" cy="5958691"/>
          </a:xfr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More Details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955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076056" y="1301712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Connected graph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2653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0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{2,3,4,5,6,7}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{1,2}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03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33110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1.1 after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{3,4,5,6,7}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{1,3},{2,4}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076056" y="1334132"/>
            <a:ext cx="2653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1.1 before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{2,3,4,5,6,7}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A={}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{1,2}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584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2653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1.2 after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{3,6}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076056" y="1334132"/>
            <a:ext cx="33110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1.2 before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{3,4,5,6,7}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{1,3},{2,4}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77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39683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1.3 after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{1,2,3,6}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{4,5,7}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{3,4},{6,4},{6,7}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076056" y="1334132"/>
            <a:ext cx="2653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1.3 before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{3,6}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881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3536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1.4 after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{1,2,3,4,6}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{5,7}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{1,2},{1,3},{3,6},{3,4}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{6,7}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076056" y="1334132"/>
            <a:ext cx="39683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1.4 before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{1,2,3,6}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{4,5,7}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{3,4},{6,4},{6,7}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17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41937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1.5 after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{1,2,3,4,6,7}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{5}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{1,2},{1,3},{3,6},{3,4},{6,7}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{6,5}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076056" y="1334132"/>
            <a:ext cx="3536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1.5 before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{1,2,3,4,6}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{5,7}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{1,2},{1,3},{3,6},{3,4}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{6,7}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51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3210"/>
            <a:ext cx="8363272" cy="5975016"/>
          </a:xfrm>
        </p:spPr>
      </p:pic>
    </p:spTree>
    <p:extLst>
      <p:ext uri="{BB962C8B-B14F-4D97-AF65-F5344CB8AC3E}">
        <p14:creationId xmlns:p14="http://schemas.microsoft.com/office/powerpoint/2010/main" val="1186524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Prim's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5393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419952" y="410949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1437454" y="615621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5720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3309012" y="411204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3326514" y="615876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382770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4248035" y="513401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7" name="直接连接符 6"/>
          <p:cNvCxnSpPr>
            <a:stCxn id="23" idx="7"/>
            <a:endCxn id="2" idx="3"/>
          </p:cNvCxnSpPr>
          <p:nvPr/>
        </p:nvCxnSpPr>
        <p:spPr bwMode="auto">
          <a:xfrm flipV="1">
            <a:off x="970743" y="460677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84"/>
          <p:cNvCxnSpPr>
            <a:stCxn id="23" idx="5"/>
            <a:endCxn id="20" idx="1"/>
          </p:cNvCxnSpPr>
          <p:nvPr/>
        </p:nvCxnSpPr>
        <p:spPr bwMode="auto">
          <a:xfrm>
            <a:off x="970743" y="563129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85"/>
          <p:cNvCxnSpPr>
            <a:stCxn id="83" idx="5"/>
            <a:endCxn id="82" idx="1"/>
          </p:cNvCxnSpPr>
          <p:nvPr/>
        </p:nvCxnSpPr>
        <p:spPr bwMode="auto">
          <a:xfrm>
            <a:off x="2896313" y="563129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/>
          <p:cNvCxnSpPr>
            <a:stCxn id="83" idx="3"/>
            <a:endCxn id="20" idx="7"/>
          </p:cNvCxnSpPr>
          <p:nvPr/>
        </p:nvCxnSpPr>
        <p:spPr bwMode="auto">
          <a:xfrm flipH="1">
            <a:off x="1950997" y="563129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>
            <a:stCxn id="83" idx="1"/>
            <a:endCxn id="2" idx="5"/>
          </p:cNvCxnSpPr>
          <p:nvPr/>
        </p:nvCxnSpPr>
        <p:spPr bwMode="auto">
          <a:xfrm flipH="1" flipV="1">
            <a:off x="1933494" y="460677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直接连接符 88"/>
          <p:cNvCxnSpPr>
            <a:stCxn id="83" idx="7"/>
            <a:endCxn id="68" idx="3"/>
          </p:cNvCxnSpPr>
          <p:nvPr/>
        </p:nvCxnSpPr>
        <p:spPr bwMode="auto">
          <a:xfrm flipV="1">
            <a:off x="2896313" y="460932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直接连接符 89"/>
          <p:cNvCxnSpPr>
            <a:stCxn id="84" idx="1"/>
            <a:endCxn id="68" idx="5"/>
          </p:cNvCxnSpPr>
          <p:nvPr/>
        </p:nvCxnSpPr>
        <p:spPr bwMode="auto">
          <a:xfrm flipH="1" flipV="1">
            <a:off x="3822554" y="460932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>
            <a:stCxn id="84" idx="3"/>
            <a:endCxn id="82" idx="7"/>
          </p:cNvCxnSpPr>
          <p:nvPr/>
        </p:nvCxnSpPr>
        <p:spPr bwMode="auto">
          <a:xfrm flipH="1">
            <a:off x="3840057" y="563129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/>
          <p:cNvCxnSpPr>
            <a:stCxn id="20" idx="0"/>
            <a:endCxn id="2" idx="4"/>
          </p:cNvCxnSpPr>
          <p:nvPr/>
        </p:nvCxnSpPr>
        <p:spPr bwMode="auto">
          <a:xfrm flipH="1" flipV="1">
            <a:off x="1720778" y="469209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/>
          <p:cNvCxnSpPr>
            <a:stCxn id="82" idx="0"/>
            <a:endCxn id="68" idx="4"/>
          </p:cNvCxnSpPr>
          <p:nvPr/>
        </p:nvCxnSpPr>
        <p:spPr bwMode="auto">
          <a:xfrm flipH="1" flipV="1">
            <a:off x="3609838" y="469464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连接符 100"/>
          <p:cNvCxnSpPr>
            <a:stCxn id="68" idx="2"/>
            <a:endCxn id="2" idx="6"/>
          </p:cNvCxnSpPr>
          <p:nvPr/>
        </p:nvCxnSpPr>
        <p:spPr bwMode="auto">
          <a:xfrm flipH="1" flipV="1">
            <a:off x="2021605" y="440079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/>
          <p:cNvCxnSpPr>
            <a:stCxn id="82" idx="2"/>
            <a:endCxn id="20" idx="6"/>
          </p:cNvCxnSpPr>
          <p:nvPr/>
        </p:nvCxnSpPr>
        <p:spPr bwMode="auto">
          <a:xfrm flipH="1" flipV="1">
            <a:off x="2039107" y="644751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文本框 106"/>
          <p:cNvSpPr txBox="1"/>
          <p:nvPr/>
        </p:nvSpPr>
        <p:spPr>
          <a:xfrm>
            <a:off x="2491851" y="407707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133477" y="4653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915017" y="46439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88237" y="581814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96147" y="581721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446043" y="521701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87514" y="463672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89720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631927" y="639180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090785" y="588291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3615261" y="526229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045393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椭圆 127"/>
          <p:cNvSpPr/>
          <p:nvPr/>
        </p:nvSpPr>
        <p:spPr bwMode="auto">
          <a:xfrm>
            <a:off x="1419952" y="1334132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椭圆 128"/>
          <p:cNvSpPr/>
          <p:nvPr/>
        </p:nvSpPr>
        <p:spPr bwMode="auto">
          <a:xfrm>
            <a:off x="1437454" y="3380855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45720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1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椭圆 130"/>
          <p:cNvSpPr/>
          <p:nvPr/>
        </p:nvSpPr>
        <p:spPr bwMode="auto">
          <a:xfrm>
            <a:off x="3309012" y="1336681"/>
            <a:ext cx="601653" cy="58260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3326514" y="3383404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6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3" name="椭圆 132"/>
          <p:cNvSpPr/>
          <p:nvPr/>
        </p:nvSpPr>
        <p:spPr bwMode="auto">
          <a:xfrm>
            <a:off x="2382770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4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4" name="椭圆 133"/>
          <p:cNvSpPr/>
          <p:nvPr/>
        </p:nvSpPr>
        <p:spPr bwMode="auto">
          <a:xfrm>
            <a:off x="4248035" y="2358651"/>
            <a:ext cx="601653" cy="5826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7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5" name="直接连接符 134"/>
          <p:cNvCxnSpPr>
            <a:stCxn id="130" idx="7"/>
            <a:endCxn id="128" idx="3"/>
          </p:cNvCxnSpPr>
          <p:nvPr/>
        </p:nvCxnSpPr>
        <p:spPr bwMode="auto">
          <a:xfrm flipV="1">
            <a:off x="970743" y="1831416"/>
            <a:ext cx="537320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/>
          <p:cNvCxnSpPr>
            <a:stCxn id="130" idx="5"/>
            <a:endCxn id="129" idx="1"/>
          </p:cNvCxnSpPr>
          <p:nvPr/>
        </p:nvCxnSpPr>
        <p:spPr bwMode="auto">
          <a:xfrm>
            <a:off x="970743" y="2855935"/>
            <a:ext cx="554822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/>
          <p:cNvCxnSpPr>
            <a:stCxn id="133" idx="5"/>
            <a:endCxn id="132" idx="1"/>
          </p:cNvCxnSpPr>
          <p:nvPr/>
        </p:nvCxnSpPr>
        <p:spPr bwMode="auto">
          <a:xfrm>
            <a:off x="2896313" y="2855935"/>
            <a:ext cx="518312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直接连接符 137"/>
          <p:cNvCxnSpPr>
            <a:stCxn id="133" idx="3"/>
            <a:endCxn id="129" idx="7"/>
          </p:cNvCxnSpPr>
          <p:nvPr/>
        </p:nvCxnSpPr>
        <p:spPr bwMode="auto">
          <a:xfrm flipH="1">
            <a:off x="1950997" y="2855935"/>
            <a:ext cx="519884" cy="610240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直接连接符 138"/>
          <p:cNvCxnSpPr>
            <a:stCxn id="133" idx="1"/>
            <a:endCxn id="128" idx="5"/>
          </p:cNvCxnSpPr>
          <p:nvPr/>
        </p:nvCxnSpPr>
        <p:spPr bwMode="auto">
          <a:xfrm flipH="1" flipV="1">
            <a:off x="1933494" y="1831416"/>
            <a:ext cx="537386" cy="612555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直接连接符 139"/>
          <p:cNvCxnSpPr>
            <a:stCxn id="133" idx="7"/>
            <a:endCxn id="131" idx="3"/>
          </p:cNvCxnSpPr>
          <p:nvPr/>
        </p:nvCxnSpPr>
        <p:spPr bwMode="auto">
          <a:xfrm flipV="1">
            <a:off x="2896313" y="1833965"/>
            <a:ext cx="500809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直接连接符 140"/>
          <p:cNvCxnSpPr>
            <a:stCxn id="134" idx="1"/>
            <a:endCxn id="131" idx="5"/>
          </p:cNvCxnSpPr>
          <p:nvPr/>
        </p:nvCxnSpPr>
        <p:spPr bwMode="auto">
          <a:xfrm flipH="1" flipV="1">
            <a:off x="3822554" y="1833965"/>
            <a:ext cx="513591" cy="610006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直接连接符 141"/>
          <p:cNvCxnSpPr>
            <a:stCxn id="134" idx="3"/>
            <a:endCxn id="132" idx="7"/>
          </p:cNvCxnSpPr>
          <p:nvPr/>
        </p:nvCxnSpPr>
        <p:spPr bwMode="auto">
          <a:xfrm flipH="1">
            <a:off x="3840057" y="2855935"/>
            <a:ext cx="496089" cy="61278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接连接符 142"/>
          <p:cNvCxnSpPr>
            <a:stCxn id="129" idx="0"/>
            <a:endCxn id="128" idx="4"/>
          </p:cNvCxnSpPr>
          <p:nvPr/>
        </p:nvCxnSpPr>
        <p:spPr bwMode="auto">
          <a:xfrm flipH="1" flipV="1">
            <a:off x="1720778" y="1916736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直接连接符 143"/>
          <p:cNvCxnSpPr>
            <a:stCxn id="132" idx="0"/>
            <a:endCxn id="131" idx="4"/>
          </p:cNvCxnSpPr>
          <p:nvPr/>
        </p:nvCxnSpPr>
        <p:spPr bwMode="auto">
          <a:xfrm flipH="1" flipV="1">
            <a:off x="3609838" y="1919285"/>
            <a:ext cx="17502" cy="146411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直接连接符 144"/>
          <p:cNvCxnSpPr>
            <a:stCxn id="131" idx="2"/>
            <a:endCxn id="128" idx="6"/>
          </p:cNvCxnSpPr>
          <p:nvPr/>
        </p:nvCxnSpPr>
        <p:spPr bwMode="auto">
          <a:xfrm flipH="1" flipV="1">
            <a:off x="2021605" y="1625434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直接连接符 145"/>
          <p:cNvCxnSpPr>
            <a:stCxn id="132" idx="2"/>
            <a:endCxn id="129" idx="6"/>
          </p:cNvCxnSpPr>
          <p:nvPr/>
        </p:nvCxnSpPr>
        <p:spPr bwMode="auto">
          <a:xfrm flipH="1" flipV="1">
            <a:off x="2039107" y="3672157"/>
            <a:ext cx="1287407" cy="2549"/>
          </a:xfrm>
          <a:prstGeom prst="line">
            <a:avLst/>
          </a:prstGeom>
          <a:solidFill>
            <a:srgbClr val="C0C0C0">
              <a:alpha val="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2491851" y="1301712"/>
            <a:ext cx="371313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133477" y="187808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915017" y="18686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8237" y="3042780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2196147" y="304185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446043" y="244165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87514" y="1861367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89720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631927" y="3616446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090785" y="3107551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615261" y="2486934"/>
            <a:ext cx="262814" cy="32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5076056" y="4077072"/>
            <a:ext cx="4105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1.6 after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{1,2,3,4,5,6,7}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{1,2},{1,3},{3,6},{3,4},{6,7},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       {6,5}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MST completed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076056" y="1334132"/>
            <a:ext cx="41937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Step 1.6 before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S = {1,2,3,4,6,7}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V \ S = {5}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A = { {1,2},{1,3},{3,6},{3,4},{6,7} }</a:t>
            </a:r>
          </a:p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lightest edge = {6,5}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073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500"/>
              </a:spcBef>
            </a:pPr>
            <a:r>
              <a:rPr lang="en-US" altLang="zh-CN" sz="34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Spanning trees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Minimum spanning trees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Prim’s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Prim’s algorithm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3400" dirty="0"/>
              <a:t>Kruskal’s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idea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algorithm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The Disjoint Set Union-Find data structure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Analysis for Kruskal’s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21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Recall Idea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Step 0</a:t>
            </a:r>
            <a:r>
              <a:rPr lang="en-US" altLang="zh-CN" sz="2400" dirty="0"/>
              <a:t>: Choose any element r and set S = {r} and A = </a:t>
            </a:r>
            <a:r>
              <a:rPr lang="zh-CN" altLang="en-US" sz="2400" dirty="0"/>
              <a:t>∅</a:t>
            </a:r>
            <a:r>
              <a:rPr lang="en-US" altLang="zh-CN" sz="2400" dirty="0"/>
              <a:t>. (Take r as the root of our spanning tree.)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Step 1</a:t>
            </a:r>
            <a:r>
              <a:rPr lang="en-US" altLang="zh-CN" sz="2400" dirty="0"/>
              <a:t>: </a:t>
            </a:r>
            <a:r>
              <a:rPr lang="en-US" altLang="zh-CN" sz="2400" dirty="0">
                <a:solidFill>
                  <a:srgbClr val="FF0000"/>
                </a:solidFill>
              </a:rPr>
              <a:t>Find a lightest edge </a:t>
            </a:r>
            <a:r>
              <a:rPr lang="en-US" altLang="zh-CN" sz="2400" dirty="0"/>
              <a:t>such that one endpoint is in S and the other is in V \ S. </a:t>
            </a:r>
            <a:r>
              <a:rPr lang="en-US" altLang="zh-CN" sz="2400" dirty="0">
                <a:solidFill>
                  <a:srgbClr val="FF0000"/>
                </a:solidFill>
              </a:rPr>
              <a:t>Add</a:t>
            </a:r>
            <a:r>
              <a:rPr lang="en-US" altLang="zh-CN" sz="2400" dirty="0"/>
              <a:t> this edge to A and its (other) endpoint to S.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Step 2</a:t>
            </a:r>
            <a:r>
              <a:rPr lang="en-US" altLang="zh-CN" sz="2400" dirty="0"/>
              <a:t>: If V \ S = </a:t>
            </a:r>
            <a:r>
              <a:rPr lang="zh-CN" altLang="en-US" sz="2400" dirty="0"/>
              <a:t>∅</a:t>
            </a:r>
            <a:r>
              <a:rPr lang="en-US" altLang="zh-CN" sz="2400" dirty="0"/>
              <a:t>, then stop and output the minimum spanning tree (S,A); Otherwise go to Step 1.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1278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Recall Idea of 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Step 0</a:t>
                </a:r>
                <a:r>
                  <a:rPr lang="en-US" altLang="zh-CN" sz="2400" dirty="0"/>
                  <a:t>: Choose any element r and set S = {r} and A = </a:t>
                </a:r>
                <a:r>
                  <a:rPr lang="zh-CN" altLang="en-US" sz="2400" dirty="0"/>
                  <a:t>∅</a:t>
                </a:r>
                <a:r>
                  <a:rPr lang="en-US" altLang="zh-CN" sz="2400" dirty="0"/>
                  <a:t>. (Take r as the root of our spanning tree.)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Step 1</a:t>
                </a:r>
                <a:r>
                  <a:rPr lang="en-US" altLang="zh-CN" sz="2400" dirty="0"/>
                  <a:t>: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Find a lightest edge </a:t>
                </a:r>
                <a:r>
                  <a:rPr lang="en-US" altLang="zh-CN" sz="2400" dirty="0"/>
                  <a:t>such that one endpoint is in S and the other is in V \ S.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Add</a:t>
                </a:r>
                <a:r>
                  <a:rPr lang="en-US" altLang="zh-CN" sz="2400" dirty="0"/>
                  <a:t> this edge to A and its (other) endpoint to S.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Step 2</a:t>
                </a:r>
                <a:r>
                  <a:rPr lang="en-US" altLang="zh-CN" sz="2400" dirty="0"/>
                  <a:t>: If V \ S = </a:t>
                </a:r>
                <a:r>
                  <a:rPr lang="zh-CN" altLang="en-US" sz="2400" dirty="0"/>
                  <a:t>∅</a:t>
                </a:r>
                <a:r>
                  <a:rPr lang="en-US" altLang="zh-CN" sz="2400" dirty="0"/>
                  <a:t>, then stop and output the minimum spanning tree (S,A); Otherwise go to Step 1.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Questions</a:t>
                </a:r>
                <a:r>
                  <a:rPr lang="en-US" altLang="zh-CN" sz="2400" dirty="0"/>
                  <a:t>:</a:t>
                </a:r>
              </a:p>
              <a:p>
                <a:r>
                  <a:rPr lang="en-US" altLang="zh-CN" sz="2400" dirty="0"/>
                  <a:t>How does the algorithm update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efficiently?</a:t>
                </a:r>
              </a:p>
              <a:p>
                <a:r>
                  <a:rPr lang="en-US" altLang="zh-CN" sz="2400" dirty="0"/>
                  <a:t>How does the algorithm find the lightest edge and update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efficiently?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058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760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284984"/>
            <a:ext cx="8595730" cy="3384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55576" y="2918594"/>
            <a:ext cx="7344816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57200" y="2060848"/>
            <a:ext cx="3898776" cy="779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18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284984"/>
            <a:ext cx="8595730" cy="3384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55576" y="2918594"/>
            <a:ext cx="7344816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1518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284984"/>
            <a:ext cx="8595730" cy="3384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509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  <p:sp>
        <p:nvSpPr>
          <p:cNvPr id="2" name="矩形 1"/>
          <p:cNvSpPr/>
          <p:nvPr/>
        </p:nvSpPr>
        <p:spPr bwMode="auto">
          <a:xfrm>
            <a:off x="323528" y="3933056"/>
            <a:ext cx="8595730" cy="273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93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  <p:sp>
        <p:nvSpPr>
          <p:cNvPr id="2" name="矩形 1"/>
          <p:cNvSpPr/>
          <p:nvPr/>
        </p:nvSpPr>
        <p:spPr bwMode="auto">
          <a:xfrm>
            <a:off x="457200" y="5301208"/>
            <a:ext cx="6203032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30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  <p:sp>
        <p:nvSpPr>
          <p:cNvPr id="2" name="矩形 1"/>
          <p:cNvSpPr/>
          <p:nvPr/>
        </p:nvSpPr>
        <p:spPr bwMode="auto">
          <a:xfrm>
            <a:off x="611560" y="6296868"/>
            <a:ext cx="3816424" cy="372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53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Spanning Trees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669988" cy="5526324"/>
          </a:xfrm>
        </p:spPr>
      </p:pic>
      <p:sp>
        <p:nvSpPr>
          <p:cNvPr id="2" name="矩形 1"/>
          <p:cNvSpPr/>
          <p:nvPr/>
        </p:nvSpPr>
        <p:spPr bwMode="auto">
          <a:xfrm>
            <a:off x="291920" y="2132856"/>
            <a:ext cx="8701595" cy="43741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415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4971"/>
            <a:ext cx="8595730" cy="5754389"/>
          </a:xfrm>
        </p:spPr>
      </p:pic>
    </p:spTree>
    <p:extLst>
      <p:ext uri="{BB962C8B-B14F-4D97-AF65-F5344CB8AC3E}">
        <p14:creationId xmlns:p14="http://schemas.microsoft.com/office/powerpoint/2010/main" val="41302929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187388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2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can be implemented as a </a:t>
            </a:r>
            <a:r>
              <a:rPr lang="en-US" altLang="zh-CN" sz="2400" dirty="0">
                <a:solidFill>
                  <a:srgbClr val="FF0000"/>
                </a:solidFill>
              </a:rPr>
              <a:t>heap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can be implemented as a </a:t>
            </a:r>
            <a:r>
              <a:rPr lang="en-US" altLang="zh-CN" sz="2400" dirty="0">
                <a:solidFill>
                  <a:srgbClr val="FF0000"/>
                </a:solidFill>
              </a:rPr>
              <a:t>heap</a:t>
            </a:r>
          </a:p>
          <a:p>
            <a:pPr marL="0" indent="0">
              <a:buNone/>
            </a:pPr>
            <a:r>
              <a:rPr lang="en-US" altLang="zh-CN" sz="2400" dirty="0"/>
              <a:t>Supports the following operations: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0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can be implemented as a </a:t>
            </a:r>
            <a:r>
              <a:rPr lang="en-US" altLang="zh-CN" sz="2400" dirty="0">
                <a:solidFill>
                  <a:srgbClr val="FF0000"/>
                </a:solidFill>
              </a:rPr>
              <a:t>heap</a:t>
            </a:r>
          </a:p>
          <a:p>
            <a:pPr marL="0" indent="0">
              <a:buNone/>
            </a:pPr>
            <a:r>
              <a:rPr lang="en-US" altLang="zh-CN" sz="2400" dirty="0"/>
              <a:t>Supports the following operations: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Insert(</a:t>
            </a:r>
            <a:r>
              <a:rPr lang="en-US" altLang="zh-CN" sz="2400" dirty="0">
                <a:solidFill>
                  <a:srgbClr val="FF0000"/>
                </a:solidFill>
              </a:rPr>
              <a:t>u, key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: Insert 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en-US" altLang="zh-CN" sz="2400" dirty="0"/>
              <a:t> with the key value 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en-US" altLang="zh-CN" sz="2400" dirty="0"/>
              <a:t> in Q.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54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can be implemented as a </a:t>
            </a:r>
            <a:r>
              <a:rPr lang="en-US" altLang="zh-CN" sz="2400" dirty="0">
                <a:solidFill>
                  <a:srgbClr val="FF0000"/>
                </a:solidFill>
              </a:rPr>
              <a:t>heap</a:t>
            </a:r>
          </a:p>
          <a:p>
            <a:pPr marL="0" indent="0">
              <a:buNone/>
            </a:pPr>
            <a:r>
              <a:rPr lang="en-US" altLang="zh-CN" sz="2400" dirty="0"/>
              <a:t>Supports the following operations: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Insert(</a:t>
            </a:r>
            <a:r>
              <a:rPr lang="en-US" altLang="zh-CN" sz="2400" dirty="0">
                <a:solidFill>
                  <a:srgbClr val="FF0000"/>
                </a:solidFill>
              </a:rPr>
              <a:t>u, key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: Insert 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en-US" altLang="zh-CN" sz="2400" dirty="0"/>
              <a:t> with the key value 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en-US" altLang="zh-CN" sz="2400" dirty="0"/>
              <a:t> in Q.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 = Extract-Min()</a:t>
            </a:r>
            <a:r>
              <a:rPr lang="en-US" altLang="zh-CN" sz="2400" dirty="0"/>
              <a:t>: Extract the item with minimum key value.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60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can be implemented as a </a:t>
            </a:r>
            <a:r>
              <a:rPr lang="en-US" altLang="zh-CN" sz="2400" dirty="0">
                <a:solidFill>
                  <a:srgbClr val="FF0000"/>
                </a:solidFill>
              </a:rPr>
              <a:t>heap</a:t>
            </a:r>
          </a:p>
          <a:p>
            <a:pPr marL="0" indent="0">
              <a:buNone/>
            </a:pPr>
            <a:r>
              <a:rPr lang="en-US" altLang="zh-CN" sz="2400" dirty="0"/>
              <a:t>Supports the following operations: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Insert(</a:t>
            </a:r>
            <a:r>
              <a:rPr lang="en-US" altLang="zh-CN" sz="2400" dirty="0">
                <a:solidFill>
                  <a:srgbClr val="FF0000"/>
                </a:solidFill>
              </a:rPr>
              <a:t>u, key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: Insert 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en-US" altLang="zh-CN" sz="2400" dirty="0"/>
              <a:t> with the key value 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en-US" altLang="zh-CN" sz="2400" dirty="0"/>
              <a:t> in Q.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 = Extract-Min()</a:t>
            </a:r>
            <a:r>
              <a:rPr lang="en-US" altLang="zh-CN" sz="2400" dirty="0"/>
              <a:t>: Extract the item with minimum key value.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Decrease-Key(</a:t>
            </a:r>
            <a:r>
              <a:rPr lang="en-US" altLang="zh-CN" sz="2400" dirty="0"/>
              <a:t>u, new-key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: Decrease 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en-US" altLang="zh-CN" sz="2400" dirty="0"/>
              <a:t>’s key value to </a:t>
            </a:r>
            <a:r>
              <a:rPr lang="en-US" altLang="zh-CN" sz="2400" dirty="0">
                <a:solidFill>
                  <a:srgbClr val="FF0000"/>
                </a:solidFill>
              </a:rPr>
              <a:t>new-key</a:t>
            </a:r>
            <a:r>
              <a:rPr lang="en-US" altLang="zh-CN" sz="2400" dirty="0"/>
              <a:t>.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350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Priority Queues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08050"/>
            <a:ext cx="8578850" cy="57610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Priority Queue is a data structure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can be implemented as a </a:t>
            </a:r>
            <a:r>
              <a:rPr lang="en-US" altLang="zh-CN" sz="2400" dirty="0">
                <a:solidFill>
                  <a:srgbClr val="FF0000"/>
                </a:solidFill>
              </a:rPr>
              <a:t>heap</a:t>
            </a:r>
          </a:p>
          <a:p>
            <a:pPr marL="0" indent="0">
              <a:buNone/>
            </a:pPr>
            <a:r>
              <a:rPr lang="en-US" altLang="zh-CN" sz="2400" dirty="0"/>
              <a:t>Supports the following operations: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Insert(</a:t>
            </a:r>
            <a:r>
              <a:rPr lang="en-US" altLang="zh-CN" sz="2400" dirty="0">
                <a:solidFill>
                  <a:srgbClr val="FF0000"/>
                </a:solidFill>
              </a:rPr>
              <a:t>u, key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: Insert 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en-US" altLang="zh-CN" sz="2400" dirty="0"/>
              <a:t> with the key value 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en-US" altLang="zh-CN" sz="2400" dirty="0"/>
              <a:t> in Q.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u = Extract-Min()</a:t>
            </a:r>
            <a:r>
              <a:rPr lang="en-US" altLang="zh-CN" sz="2400" dirty="0"/>
              <a:t>: Extract the item with minimum key value.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Decrease-Key(</a:t>
            </a:r>
            <a:r>
              <a:rPr lang="en-US" altLang="zh-CN" sz="2400" dirty="0"/>
              <a:t>u, new-key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: Decrease 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en-US" altLang="zh-CN" sz="2400" dirty="0"/>
              <a:t>’s key value to </a:t>
            </a:r>
            <a:r>
              <a:rPr lang="en-US" altLang="zh-CN" sz="2400" dirty="0">
                <a:solidFill>
                  <a:srgbClr val="FF0000"/>
                </a:solidFill>
              </a:rPr>
              <a:t>new-key</a:t>
            </a:r>
            <a:r>
              <a:rPr lang="en-US" altLang="zh-CN" sz="2400" dirty="0"/>
              <a:t>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Remark</a:t>
            </a:r>
            <a:r>
              <a:rPr lang="en-US" altLang="zh-CN" sz="2400" dirty="0"/>
              <a:t>: Priority Queues can be implemented so that each operation takes time O(log |Q|). See Lecture 5 &amp; Chapter 6.5 CLRS.</a:t>
            </a:r>
            <a:endParaRPr lang="zh-CN" altLang="en-US" sz="24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40768"/>
            <a:ext cx="25816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Copy the last element to the root (i.e., overwrite the minimum element stored there)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400" dirty="0"/>
              <a:t>Restore the min-heap property by percolate down (or bubble down): if the element is larger than either of its children, then interchange it with the smaller of its children.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Reviewing Extract-Min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>
          <a:xfrm>
            <a:off x="2627784" y="2852936"/>
            <a:ext cx="2880320" cy="26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46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75490</TotalTime>
  <Words>10446</Words>
  <Application>Microsoft Office PowerPoint</Application>
  <PresentationFormat>全屏显示(4:3)</PresentationFormat>
  <Paragraphs>3693</Paragraphs>
  <Slides>287</Slides>
  <Notes>30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287</vt:i4>
      </vt:variant>
    </vt:vector>
  </HeadingPairs>
  <TitlesOfParts>
    <vt:vector size="297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Wingdings</vt:lpstr>
      <vt:lpstr>UCLA</vt:lpstr>
      <vt:lpstr>自定义设计方案</vt:lpstr>
      <vt:lpstr>PowerPoint 演示文稿</vt:lpstr>
      <vt:lpstr>Outline</vt:lpstr>
      <vt:lpstr>Outline</vt:lpstr>
      <vt:lpstr>Introduction to Part IV</vt:lpstr>
      <vt:lpstr>Introduction to Part IV</vt:lpstr>
      <vt:lpstr>Outline</vt:lpstr>
      <vt:lpstr>Spanning Trees</vt:lpstr>
      <vt:lpstr>Spanning Trees</vt:lpstr>
      <vt:lpstr>Spanning Trees</vt:lpstr>
      <vt:lpstr>Spanning Trees</vt:lpstr>
      <vt:lpstr>Spanning Trees</vt:lpstr>
      <vt:lpstr>Weighted Graphs</vt:lpstr>
      <vt:lpstr>Weighted Graphs</vt:lpstr>
      <vt:lpstr>Weighted Graphs</vt:lpstr>
      <vt:lpstr>Outline</vt:lpstr>
      <vt:lpstr>Minimum Spanning Trees</vt:lpstr>
      <vt:lpstr>Minimum Spanning Trees</vt:lpstr>
      <vt:lpstr>Remark</vt:lpstr>
      <vt:lpstr>Remark</vt:lpstr>
      <vt:lpstr>Minimum Spanning Tree Problem</vt:lpstr>
      <vt:lpstr>General strategy for solving the MST Problem</vt:lpstr>
      <vt:lpstr>General strategy for solving the MST Problem</vt:lpstr>
      <vt:lpstr>General strategy for solving the MST Problem</vt:lpstr>
      <vt:lpstr>Generic Algorithm for MST problem</vt:lpstr>
      <vt:lpstr>Generic Algorithm for MST problem</vt:lpstr>
      <vt:lpstr>Generic Algorithm for MST problem</vt:lpstr>
      <vt:lpstr>Generic Algorithm for MST problem</vt:lpstr>
      <vt:lpstr>Generic Algorithm for MST problem</vt:lpstr>
      <vt:lpstr>Generic Algorithm for MST problem</vt:lpstr>
      <vt:lpstr>Generic Algorithm for MST problem</vt:lpstr>
      <vt:lpstr>Generic Algorithm for MST problem</vt:lpstr>
      <vt:lpstr>Some Definitions</vt:lpstr>
      <vt:lpstr>Some Definitions</vt:lpstr>
      <vt:lpstr>Some Definitions</vt:lpstr>
      <vt:lpstr>Some Definitions</vt:lpstr>
      <vt:lpstr>Some Definitions</vt:lpstr>
      <vt:lpstr>How to Find a Safe Edge?</vt:lpstr>
      <vt:lpstr>How to Find a Safe Edge?</vt:lpstr>
      <vt:lpstr>How to Find a Safe Edge?</vt:lpstr>
      <vt:lpstr>How to Find a Safe Edge?</vt:lpstr>
      <vt:lpstr>How to Find a Safe Edge?</vt:lpstr>
      <vt:lpstr>How to Find a Safe Edge?</vt:lpstr>
      <vt:lpstr>How to Find a Safe Edge?</vt:lpstr>
      <vt:lpstr>How to Find a Safe Edge?</vt:lpstr>
      <vt:lpstr>Proof</vt:lpstr>
      <vt:lpstr>Proof</vt:lpstr>
      <vt:lpstr>Proof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Proof (cont’d)</vt:lpstr>
      <vt:lpstr>Outline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More Details</vt:lpstr>
      <vt:lpstr>More Details</vt:lpstr>
      <vt:lpstr>More Details</vt:lpstr>
      <vt:lpstr>More Details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Outline</vt:lpstr>
      <vt:lpstr>Recall Idea of Prim’s Algorithm</vt:lpstr>
      <vt:lpstr>Recall Idea of 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Reviewing Priority Queues</vt:lpstr>
      <vt:lpstr>Reviewing Priority Queues</vt:lpstr>
      <vt:lpstr>Reviewing Priority Queues</vt:lpstr>
      <vt:lpstr>Reviewing Priority Queues</vt:lpstr>
      <vt:lpstr>Reviewing Priority Queues</vt:lpstr>
      <vt:lpstr>Reviewing Priority Queues</vt:lpstr>
      <vt:lpstr>Reviewing Priority Queues</vt:lpstr>
      <vt:lpstr>Reviewing Priority Queues</vt:lpstr>
      <vt:lpstr>Reviewing Extract-Min</vt:lpstr>
      <vt:lpstr>Reviewing Extract-Min</vt:lpstr>
      <vt:lpstr>Reviewing Extract-Min</vt:lpstr>
      <vt:lpstr>Reviewing Extract-Min</vt:lpstr>
      <vt:lpstr>Reviewing Extract-Min</vt:lpstr>
      <vt:lpstr>Reviewing Extract-Min</vt:lpstr>
      <vt:lpstr>Using a Priority Queue to Find the Lightest Edge</vt:lpstr>
      <vt:lpstr>Using a Priority Queue to Find the Lightest Edge</vt:lpstr>
      <vt:lpstr>Using a Priority Queue to Find the Lightest Edge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Description of Prim’s Algorithm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Prim's Example</vt:lpstr>
      <vt:lpstr>Outline</vt:lpstr>
      <vt:lpstr>Analysis of Prim’s Algorithm...</vt:lpstr>
      <vt:lpstr>Analysis of Prim’s Algorithm...</vt:lpstr>
      <vt:lpstr>Analysis of Prim’s Algorithm...</vt:lpstr>
      <vt:lpstr>Analysis of Prim’s Algorithm...</vt:lpstr>
      <vt:lpstr>Analysis of Prim’s Algorithm...</vt:lpstr>
      <vt:lpstr>Analysis of Prim’s Algorithm...</vt:lpstr>
      <vt:lpstr>Analysis of Prim’s Algorithm...</vt:lpstr>
      <vt:lpstr>Analysis of Prim’s Algorithm...</vt:lpstr>
      <vt:lpstr>Analysis of Prim’s Algorithm</vt:lpstr>
      <vt:lpstr>Analysis of Prim’s Algorithm</vt:lpstr>
      <vt:lpstr>Analysis of Prim’s Algorithm</vt:lpstr>
      <vt:lpstr>Analysis of Prim’s Algorithm</vt:lpstr>
      <vt:lpstr>Analysis of Prim’s Algorithm</vt:lpstr>
      <vt:lpstr>Outline</vt:lpstr>
      <vt:lpstr>Recalling the Generic Algorithm</vt:lpstr>
      <vt:lpstr>Idea of Kruskal’s Algorithm</vt:lpstr>
      <vt:lpstr>Idea of Kruskal’s Algorithm</vt:lpstr>
      <vt:lpstr>Idea of Kruskal’s Algorithm</vt:lpstr>
      <vt:lpstr>Idea of Kruskal’s Algorithm</vt:lpstr>
      <vt:lpstr>Idea of Kruskal’s Algorithm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Kruskal's Example</vt:lpstr>
      <vt:lpstr>Outline</vt:lpstr>
      <vt:lpstr>The Framework of Kruskal’s Algorithm</vt:lpstr>
      <vt:lpstr>The Framework of Kruskal’s Algorithm</vt:lpstr>
      <vt:lpstr>The Framework of Kruskal’s Algorithm</vt:lpstr>
      <vt:lpstr>The Framework of Kruskal’s Algorithm</vt:lpstr>
      <vt:lpstr>The Framework of Kruskal’s Algorithm</vt:lpstr>
      <vt:lpstr>The Framework of Kruskal’s Algorithm</vt:lpstr>
      <vt:lpstr>The Framework of Kruskal’s Algorithm</vt:lpstr>
      <vt:lpstr>How to Choose the Edge of Least Weight?</vt:lpstr>
      <vt:lpstr>How to Choose the Edge of Least Weight?</vt:lpstr>
      <vt:lpstr>How to Choose the Edge of Least Weight?</vt:lpstr>
      <vt:lpstr>How to Choose the Edge of Least Weight?</vt:lpstr>
      <vt:lpstr>How to Check for Cycles?</vt:lpstr>
      <vt:lpstr>How to Check for Cycles?</vt:lpstr>
      <vt:lpstr>How to Check for Cycles?</vt:lpstr>
      <vt:lpstr>How to Check for Cycles?</vt:lpstr>
      <vt:lpstr>How to Check for Cycles?</vt:lpstr>
      <vt:lpstr>How to Check for Cycles?</vt:lpstr>
      <vt:lpstr>How to Check for Cycles?</vt:lpstr>
      <vt:lpstr>How to Check for Cycles?</vt:lpstr>
      <vt:lpstr>How to Check for Cycles?</vt:lpstr>
      <vt:lpstr>Outline</vt:lpstr>
      <vt:lpstr>The Union-Find Data Structure</vt:lpstr>
      <vt:lpstr>The Union-Find Data Structure</vt:lpstr>
      <vt:lpstr>The Union-Find Data Structure</vt:lpstr>
      <vt:lpstr>The Union-Find Data Structure</vt:lpstr>
      <vt:lpstr>The Union-Find Data Structure</vt:lpstr>
      <vt:lpstr>Up-Tree Implementation</vt:lpstr>
      <vt:lpstr>Up-Tree Implementation</vt:lpstr>
      <vt:lpstr>Up-Tree Implementation</vt:lpstr>
      <vt:lpstr>Up-Tree Implementation</vt:lpstr>
      <vt:lpstr>Up-Tree Implementation</vt:lpstr>
      <vt:lpstr>Up-Tree Implementation</vt:lpstr>
      <vt:lpstr>Create-Set(x) and Find-Set(x)</vt:lpstr>
      <vt:lpstr>Create-Set(x) and Find-Set(x)</vt:lpstr>
      <vt:lpstr>Create-Set(x) and Find-Set(x)</vt:lpstr>
      <vt:lpstr>Union(x, y)</vt:lpstr>
      <vt:lpstr>Union(x, y)</vt:lpstr>
      <vt:lpstr>Union(x, y)</vt:lpstr>
      <vt:lpstr>Union(x, y)</vt:lpstr>
      <vt:lpstr>Union(x, y)</vt:lpstr>
      <vt:lpstr>Union(x, y)</vt:lpstr>
      <vt:lpstr>Union(x, y)</vt:lpstr>
      <vt:lpstr>Union(x, y)</vt:lpstr>
      <vt:lpstr>Up-Tree Implementation : Union by Height</vt:lpstr>
      <vt:lpstr>Up-Tree Implementation : Union by Height</vt:lpstr>
      <vt:lpstr>Up-Tree Implementation : Union by Height</vt:lpstr>
      <vt:lpstr>Up-Tree Implementation : Union by Height</vt:lpstr>
      <vt:lpstr>Up-Tree Implementation : Union by Height</vt:lpstr>
      <vt:lpstr>Up-Tree Implementation : Union by Height</vt:lpstr>
      <vt:lpstr>Up-Tree Implementation : Union by Height</vt:lpstr>
      <vt:lpstr>Up-Tree Implementation : Union by Height</vt:lpstr>
      <vt:lpstr>Up-Tree Implementation : Union by Height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Lemma</vt:lpstr>
      <vt:lpstr>Outline</vt:lpstr>
      <vt:lpstr>Why Kruskal’s Algorithm is Correct?</vt:lpstr>
      <vt:lpstr>Why Kruskal’s Algorithm is Correct?</vt:lpstr>
      <vt:lpstr>Why Kruskal’s Algorithm is Correct?</vt:lpstr>
      <vt:lpstr>Why Kruskal’s Algorithm is Correct?</vt:lpstr>
      <vt:lpstr>Why Kruskal’s Algorithm is Correct?</vt:lpstr>
      <vt:lpstr>Why Kruskal’s Algorithm is Correct?</vt:lpstr>
      <vt:lpstr>Why Kruskal’s Algorithm is Correct?</vt:lpstr>
      <vt:lpstr>Why Kruskal’s Algorithm is Correct?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Time Complexity of Kruskal’s Algorithm</vt:lpstr>
      <vt:lpstr>Summary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3827</cp:revision>
  <cp:lastPrinted>2014-10-07T03:42:34Z</cp:lastPrinted>
  <dcterms:created xsi:type="dcterms:W3CDTF">2010-05-27T13:38:31Z</dcterms:created>
  <dcterms:modified xsi:type="dcterms:W3CDTF">2019-11-29T00:23:00Z</dcterms:modified>
</cp:coreProperties>
</file>